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6"/>
  </p:notesMasterIdLst>
  <p:sldIdLst>
    <p:sldId id="256" r:id="rId2"/>
    <p:sldId id="270" r:id="rId3"/>
    <p:sldId id="258" r:id="rId4"/>
    <p:sldId id="259" r:id="rId5"/>
    <p:sldId id="260" r:id="rId6"/>
    <p:sldId id="271" r:id="rId7"/>
    <p:sldId id="268" r:id="rId8"/>
    <p:sldId id="261" r:id="rId9"/>
    <p:sldId id="262" r:id="rId10"/>
    <p:sldId id="269" r:id="rId11"/>
    <p:sldId id="263" r:id="rId12"/>
    <p:sldId id="264" r:id="rId13"/>
    <p:sldId id="265" r:id="rId14"/>
    <p:sldId id="267" r:id="rId15"/>
  </p:sldIdLst>
  <p:sldSz cx="12192000" cy="6858000"/>
  <p:notesSz cx="7053263" cy="10180638"/>
  <p:embeddedFontLst>
    <p:embeddedFont>
      <p:font typeface="Calibri Light" panose="020F0302020204030204" pitchFamily="34" charset="0"/>
      <p:regular r:id="rId17"/>
      <p:italic r:id="rId18"/>
    </p:embeddedFont>
    <p:embeddedFont>
      <p:font typeface="Amatic SC" panose="020B0604020202020204" charset="-79"/>
      <p:regular r:id="rId19"/>
      <p:bold r:id="rId20"/>
    </p:embeddedFont>
    <p:embeddedFont>
      <p:font typeface="Adler" panose="020B0604020202020204"/>
      <p:regular r:id="rId21"/>
    </p:embeddedFont>
    <p:embeddedFont>
      <p:font typeface="Calibri" panose="020F0502020204030204" pitchFamily="34" charset="0"/>
      <p:regular r:id="rId22"/>
      <p:bold r:id="rId23"/>
      <p:italic r:id="rId24"/>
      <p:boldItalic r:id="rId25"/>
    </p:embeddedFont>
    <p:embeddedFont>
      <p:font typeface="Century Gothic" panose="020B0502020202020204" pitchFamily="3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E1FFFF"/>
    <a:srgbClr val="FFEFFF"/>
    <a:srgbClr val="E6E5FB"/>
    <a:srgbClr val="CCFFFF"/>
    <a:srgbClr val="FFCC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269" autoAdjust="0"/>
  </p:normalViewPr>
  <p:slideViewPr>
    <p:cSldViewPr snapToGrid="0">
      <p:cViewPr varScale="1">
        <p:scale>
          <a:sx n="68" d="100"/>
          <a:sy n="68" d="100"/>
        </p:scale>
        <p:origin x="1506" y="72"/>
      </p:cViewPr>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6414" cy="510800"/>
          </a:xfrm>
          <a:prstGeom prst="rect">
            <a:avLst/>
          </a:prstGeom>
        </p:spPr>
        <p:txBody>
          <a:bodyPr vert="horz" lIns="98471" tIns="49236" rIns="98471" bIns="49236" rtlCol="0"/>
          <a:lstStyle>
            <a:lvl1pPr algn="l">
              <a:defRPr sz="1300"/>
            </a:lvl1pPr>
          </a:lstStyle>
          <a:p>
            <a:endParaRPr lang="en-GB"/>
          </a:p>
        </p:txBody>
      </p:sp>
      <p:sp>
        <p:nvSpPr>
          <p:cNvPr id="3" name="Date Placeholder 2"/>
          <p:cNvSpPr>
            <a:spLocks noGrp="1"/>
          </p:cNvSpPr>
          <p:nvPr>
            <p:ph type="dt" idx="1"/>
          </p:nvPr>
        </p:nvSpPr>
        <p:spPr>
          <a:xfrm>
            <a:off x="3995217" y="0"/>
            <a:ext cx="3056414" cy="510800"/>
          </a:xfrm>
          <a:prstGeom prst="rect">
            <a:avLst/>
          </a:prstGeom>
        </p:spPr>
        <p:txBody>
          <a:bodyPr vert="horz" lIns="98471" tIns="49236" rIns="98471" bIns="49236" rtlCol="0"/>
          <a:lstStyle>
            <a:lvl1pPr algn="r">
              <a:defRPr sz="1300"/>
            </a:lvl1pPr>
          </a:lstStyle>
          <a:p>
            <a:fld id="{1976DE5F-DF04-4F27-A344-93FB2E432C72}" type="datetimeFigureOut">
              <a:rPr lang="en-GB" smtClean="0"/>
              <a:t>17/06/2022</a:t>
            </a:fld>
            <a:endParaRPr lang="en-GB"/>
          </a:p>
        </p:txBody>
      </p:sp>
      <p:sp>
        <p:nvSpPr>
          <p:cNvPr id="4" name="Slide Image Placeholder 3"/>
          <p:cNvSpPr>
            <a:spLocks noGrp="1" noRot="1" noChangeAspect="1"/>
          </p:cNvSpPr>
          <p:nvPr>
            <p:ph type="sldImg" idx="2"/>
          </p:nvPr>
        </p:nvSpPr>
        <p:spPr>
          <a:xfrm>
            <a:off x="473075" y="1273175"/>
            <a:ext cx="6107113" cy="3435350"/>
          </a:xfrm>
          <a:prstGeom prst="rect">
            <a:avLst/>
          </a:prstGeom>
          <a:noFill/>
          <a:ln w="12700">
            <a:solidFill>
              <a:prstClr val="black"/>
            </a:solidFill>
          </a:ln>
        </p:spPr>
        <p:txBody>
          <a:bodyPr vert="horz" lIns="98471" tIns="49236" rIns="98471" bIns="49236" rtlCol="0" anchor="ctr"/>
          <a:lstStyle/>
          <a:p>
            <a:endParaRPr lang="en-GB"/>
          </a:p>
        </p:txBody>
      </p:sp>
      <p:sp>
        <p:nvSpPr>
          <p:cNvPr id="5" name="Notes Placeholder 4"/>
          <p:cNvSpPr>
            <a:spLocks noGrp="1"/>
          </p:cNvSpPr>
          <p:nvPr>
            <p:ph type="body" sz="quarter" idx="3"/>
          </p:nvPr>
        </p:nvSpPr>
        <p:spPr>
          <a:xfrm>
            <a:off x="705327" y="4899432"/>
            <a:ext cx="5642610" cy="4008626"/>
          </a:xfrm>
          <a:prstGeom prst="rect">
            <a:avLst/>
          </a:prstGeom>
        </p:spPr>
        <p:txBody>
          <a:bodyPr vert="horz" lIns="98471" tIns="49236" rIns="98471" bIns="492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669840"/>
            <a:ext cx="3056414" cy="510799"/>
          </a:xfrm>
          <a:prstGeom prst="rect">
            <a:avLst/>
          </a:prstGeom>
        </p:spPr>
        <p:txBody>
          <a:bodyPr vert="horz" lIns="98471" tIns="49236" rIns="98471" bIns="49236" rtlCol="0" anchor="b"/>
          <a:lstStyle>
            <a:lvl1pPr algn="l">
              <a:defRPr sz="1300"/>
            </a:lvl1pPr>
          </a:lstStyle>
          <a:p>
            <a:endParaRPr lang="en-GB"/>
          </a:p>
        </p:txBody>
      </p:sp>
      <p:sp>
        <p:nvSpPr>
          <p:cNvPr id="7" name="Slide Number Placeholder 6"/>
          <p:cNvSpPr>
            <a:spLocks noGrp="1"/>
          </p:cNvSpPr>
          <p:nvPr>
            <p:ph type="sldNum" sz="quarter" idx="5"/>
          </p:nvPr>
        </p:nvSpPr>
        <p:spPr>
          <a:xfrm>
            <a:off x="3995217" y="9669840"/>
            <a:ext cx="3056414" cy="510799"/>
          </a:xfrm>
          <a:prstGeom prst="rect">
            <a:avLst/>
          </a:prstGeom>
        </p:spPr>
        <p:txBody>
          <a:bodyPr vert="horz" lIns="98471" tIns="49236" rIns="98471" bIns="49236" rtlCol="0" anchor="b"/>
          <a:lstStyle>
            <a:lvl1pPr algn="r">
              <a:defRPr sz="1300"/>
            </a:lvl1pPr>
          </a:lstStyle>
          <a:p>
            <a:fld id="{4FEE44C5-FA99-4680-9B86-B28965A57CB9}" type="slidenum">
              <a:rPr lang="en-GB" smtClean="0"/>
              <a:t>‹#›</a:t>
            </a:fld>
            <a:endParaRPr lang="en-GB"/>
          </a:p>
        </p:txBody>
      </p:sp>
    </p:spTree>
    <p:extLst>
      <p:ext uri="{BB962C8B-B14F-4D97-AF65-F5344CB8AC3E}">
        <p14:creationId xmlns:p14="http://schemas.microsoft.com/office/powerpoint/2010/main" val="6377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5</a:t>
            </a:fld>
            <a:endParaRPr lang="en-GB"/>
          </a:p>
        </p:txBody>
      </p:sp>
    </p:spTree>
    <p:extLst>
      <p:ext uri="{BB962C8B-B14F-4D97-AF65-F5344CB8AC3E}">
        <p14:creationId xmlns:p14="http://schemas.microsoft.com/office/powerpoint/2010/main" val="2290762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6</a:t>
            </a:fld>
            <a:endParaRPr lang="en-GB"/>
          </a:p>
        </p:txBody>
      </p:sp>
    </p:spTree>
    <p:extLst>
      <p:ext uri="{BB962C8B-B14F-4D97-AF65-F5344CB8AC3E}">
        <p14:creationId xmlns:p14="http://schemas.microsoft.com/office/powerpoint/2010/main" val="3986768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7</a:t>
            </a:fld>
            <a:endParaRPr lang="en-GB"/>
          </a:p>
        </p:txBody>
      </p:sp>
    </p:spTree>
    <p:extLst>
      <p:ext uri="{BB962C8B-B14F-4D97-AF65-F5344CB8AC3E}">
        <p14:creationId xmlns:p14="http://schemas.microsoft.com/office/powerpoint/2010/main" val="1784133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EE44C5-FA99-4680-9B86-B28965A57CB9}" type="slidenum">
              <a:rPr lang="en-GB" smtClean="0"/>
              <a:t>8</a:t>
            </a:fld>
            <a:endParaRPr lang="en-GB"/>
          </a:p>
        </p:txBody>
      </p:sp>
    </p:spTree>
    <p:extLst>
      <p:ext uri="{BB962C8B-B14F-4D97-AF65-F5344CB8AC3E}">
        <p14:creationId xmlns:p14="http://schemas.microsoft.com/office/powerpoint/2010/main" val="403650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9D2F32-7798-4564-8282-CAE11DB41B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D07FADDA-4B94-4A2E-88D3-B6613E9EC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ED899993-D5C4-4B50-B5A5-730EB644A32E}"/>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5" name="Footer Placeholder 4">
            <a:extLst>
              <a:ext uri="{FF2B5EF4-FFF2-40B4-BE49-F238E27FC236}">
                <a16:creationId xmlns:a16="http://schemas.microsoft.com/office/drawing/2014/main" xmlns="" id="{B9F30A0B-5D12-454A-BA41-C1BF4AAFC2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3165155-854B-4718-BE7A-D5248F348195}"/>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54944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B71855-7101-46C1-9608-C11FD928FE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39DF746A-1AB9-44D6-91C2-4E1D3687A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90BE011-5903-490B-A6BB-4B7649794106}"/>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5" name="Footer Placeholder 4">
            <a:extLst>
              <a:ext uri="{FF2B5EF4-FFF2-40B4-BE49-F238E27FC236}">
                <a16:creationId xmlns:a16="http://schemas.microsoft.com/office/drawing/2014/main" xmlns="" id="{9512082B-37B0-4E5A-9D06-029444C70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0C7AA1B-FE0D-4371-B5E5-C3DF0BDB8421}"/>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11335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78D34B2-98C7-49C8-89D4-2CFFA92890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4A3B59C2-E893-4D04-BE77-20443A92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4C2D4FD-8342-49A1-8FF9-E2EB2145CE83}"/>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5" name="Footer Placeholder 4">
            <a:extLst>
              <a:ext uri="{FF2B5EF4-FFF2-40B4-BE49-F238E27FC236}">
                <a16:creationId xmlns:a16="http://schemas.microsoft.com/office/drawing/2014/main" xmlns="" id="{41B038CE-C8C9-4860-8A69-E94053136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A2ED7DD-8F41-4D1D-9D69-BF631CEA6AC0}"/>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6900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9DE126-D9F1-414E-A524-ABCDBD2918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FE0B3AB-A0C1-476D-A37A-35CFFDD1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5B652B75-FE02-4D01-BAAE-DA345F51DA44}"/>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5" name="Footer Placeholder 4">
            <a:extLst>
              <a:ext uri="{FF2B5EF4-FFF2-40B4-BE49-F238E27FC236}">
                <a16:creationId xmlns:a16="http://schemas.microsoft.com/office/drawing/2014/main" xmlns="" id="{B59F2088-0B61-49AD-8AEF-34A45B4AC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B2C3F0FC-BDDB-4AE2-A261-3FC192508922}"/>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00192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0D398B-46A2-4C16-8E6B-3FCAD4E68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77762F7-FA5F-4E83-9E1A-482AE2657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7B532D0-13FB-4D1F-834C-C4E5B5C94855}"/>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5" name="Footer Placeholder 4">
            <a:extLst>
              <a:ext uri="{FF2B5EF4-FFF2-40B4-BE49-F238E27FC236}">
                <a16:creationId xmlns:a16="http://schemas.microsoft.com/office/drawing/2014/main" xmlns="" id="{4F19A6C8-0BB6-4E19-A634-62B3449DC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3261B6A6-140B-4F75-8410-CE1F5EBDA32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79156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B6127A-B3F6-45DF-B6A9-93108D4406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B88957FE-B6C1-4774-BFC8-D389935FFA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3FDE26C5-36C2-409F-B5D1-6422B0F02C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DF1E25DC-CAE7-4F04-9FB3-9AC40781257D}"/>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6" name="Footer Placeholder 5">
            <a:extLst>
              <a:ext uri="{FF2B5EF4-FFF2-40B4-BE49-F238E27FC236}">
                <a16:creationId xmlns:a16="http://schemas.microsoft.com/office/drawing/2014/main" xmlns="" id="{2DC6E613-CFD3-4890-B8D3-320F51689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50F7CA2-861E-4933-A1AD-07BBE319520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07613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4DD187-1F7F-4953-BE9D-AB85015AA5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F29CF6E-BAB7-464D-8A88-2314BC18E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FEF2B6E-D889-4256-B447-2C5B5E8CD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4412A75A-DDDC-489C-917E-3349A7388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60BD1E8-501E-44B9-BF08-9A5F01F9AC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29B7424F-EADF-428D-A783-A628D2E60555}"/>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8" name="Footer Placeholder 7">
            <a:extLst>
              <a:ext uri="{FF2B5EF4-FFF2-40B4-BE49-F238E27FC236}">
                <a16:creationId xmlns:a16="http://schemas.microsoft.com/office/drawing/2014/main" xmlns="" id="{A29B5C68-FA0E-4128-B07C-54C96E28EE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7C4496B9-4598-4794-9016-8BDFC6BA0F66}"/>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9643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FD3793-06C6-4B90-ABCF-779B174050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BB08F566-D2E1-4886-B215-095A4D1979E8}"/>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4" name="Footer Placeholder 3">
            <a:extLst>
              <a:ext uri="{FF2B5EF4-FFF2-40B4-BE49-F238E27FC236}">
                <a16:creationId xmlns:a16="http://schemas.microsoft.com/office/drawing/2014/main" xmlns="" id="{8810A379-04BE-4DC4-ABFC-A59A8BFBB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3DECCF29-89B7-40E4-B623-82A21A34D64F}"/>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18022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B4CE185-F1AC-41D0-BF69-66ADCC0C2E51}"/>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3" name="Footer Placeholder 2">
            <a:extLst>
              <a:ext uri="{FF2B5EF4-FFF2-40B4-BE49-F238E27FC236}">
                <a16:creationId xmlns:a16="http://schemas.microsoft.com/office/drawing/2014/main" xmlns="" id="{3006861C-BBFA-473E-83CD-C2233D590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4B8C15F4-34EC-47C8-913F-6039A82C855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96149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E197E3-D5BE-484A-BD27-CA1374AB1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562EA664-8C45-4A31-9788-2451EFADB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504B2003-15C2-4980-A916-9ABD2CE44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8314548-D2BF-40DD-BA45-E212ACDA14FD}"/>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6" name="Footer Placeholder 5">
            <a:extLst>
              <a:ext uri="{FF2B5EF4-FFF2-40B4-BE49-F238E27FC236}">
                <a16:creationId xmlns:a16="http://schemas.microsoft.com/office/drawing/2014/main" xmlns="" id="{F1B764E1-94CC-42BD-8D0C-1CC02C56B3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5411CDF1-17F6-4A79-9851-851A95D76B6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53027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743B49-50C4-4073-BA14-A1326DC53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3887FDE0-B490-49A2-B142-ED137E884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0E506A47-D125-47BC-A712-F4BDEAC21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1AF8B02-0071-49C3-9832-BEC185F78F47}"/>
              </a:ext>
            </a:extLst>
          </p:cNvPr>
          <p:cNvSpPr>
            <a:spLocks noGrp="1"/>
          </p:cNvSpPr>
          <p:nvPr>
            <p:ph type="dt" sz="half" idx="10"/>
          </p:nvPr>
        </p:nvSpPr>
        <p:spPr/>
        <p:txBody>
          <a:bodyPr/>
          <a:lstStyle/>
          <a:p>
            <a:fld id="{CDC55D41-4AB0-4312-A420-B20A1BDF5A76}" type="datetimeFigureOut">
              <a:rPr lang="en-GB" smtClean="0"/>
              <a:t>17/06/2022</a:t>
            </a:fld>
            <a:endParaRPr lang="en-GB"/>
          </a:p>
        </p:txBody>
      </p:sp>
      <p:sp>
        <p:nvSpPr>
          <p:cNvPr id="6" name="Footer Placeholder 5">
            <a:extLst>
              <a:ext uri="{FF2B5EF4-FFF2-40B4-BE49-F238E27FC236}">
                <a16:creationId xmlns:a16="http://schemas.microsoft.com/office/drawing/2014/main" xmlns="" id="{1F4E4F1B-2ED6-4021-9074-0CDAC1C18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F2F18865-2331-42D4-9583-FC687C77FB23}"/>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77524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66298A6-0EC2-43B7-AB67-33EA504CB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89D6075-F7C7-4CA2-874F-9183FC42B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92C6367-BED6-41DC-89F6-C2AB3128A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55D41-4AB0-4312-A420-B20A1BDF5A76}" type="datetimeFigureOut">
              <a:rPr lang="en-GB" smtClean="0"/>
              <a:t>17/06/2022</a:t>
            </a:fld>
            <a:endParaRPr lang="en-GB"/>
          </a:p>
        </p:txBody>
      </p:sp>
      <p:sp>
        <p:nvSpPr>
          <p:cNvPr id="5" name="Footer Placeholder 4">
            <a:extLst>
              <a:ext uri="{FF2B5EF4-FFF2-40B4-BE49-F238E27FC236}">
                <a16:creationId xmlns:a16="http://schemas.microsoft.com/office/drawing/2014/main" xmlns="" id="{9A01189D-DEFD-4D06-83E8-FAE720313A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96F245F4-DE9A-4E43-879E-EAABD86BA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94630-06F6-4001-8D85-14896106F147}" type="slidenum">
              <a:rPr lang="en-GB" smtClean="0"/>
              <a:t>‹#›</a:t>
            </a:fld>
            <a:endParaRPr lang="en-GB"/>
          </a:p>
        </p:txBody>
      </p:sp>
    </p:spTree>
    <p:extLst>
      <p:ext uri="{BB962C8B-B14F-4D97-AF65-F5344CB8AC3E}">
        <p14:creationId xmlns:p14="http://schemas.microsoft.com/office/powerpoint/2010/main" val="1075080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FFD53B2E-8907-4083-B887-CF915FD698E8}"/>
              </a:ext>
            </a:extLst>
          </p:cNvPr>
          <p:cNvPicPr>
            <a:picLocks noChangeAspect="1"/>
          </p:cNvPicPr>
          <p:nvPr/>
        </p:nvPicPr>
        <p:blipFill>
          <a:blip r:embed="rId2"/>
          <a:stretch>
            <a:fillRect/>
          </a:stretch>
        </p:blipFill>
        <p:spPr>
          <a:xfrm>
            <a:off x="4019956" y="1286296"/>
            <a:ext cx="8172044" cy="5203214"/>
          </a:xfrm>
          <a:prstGeom prst="rect">
            <a:avLst/>
          </a:prstGeom>
        </p:spPr>
      </p:pic>
      <p:sp>
        <p:nvSpPr>
          <p:cNvPr id="4" name="Title 1">
            <a:extLst>
              <a:ext uri="{FF2B5EF4-FFF2-40B4-BE49-F238E27FC236}">
                <a16:creationId xmlns:a16="http://schemas.microsoft.com/office/drawing/2014/main" xmlns="" id="{53FE212D-BFC9-4D6B-BB25-2170A4F1783E}"/>
              </a:ext>
            </a:extLst>
          </p:cNvPr>
          <p:cNvSpPr txBox="1">
            <a:spLocks/>
          </p:cNvSpPr>
          <p:nvPr/>
        </p:nvSpPr>
        <p:spPr>
          <a:xfrm>
            <a:off x="-3465653" y="-1213198"/>
            <a:ext cx="11344082" cy="347938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dirty="0">
                <a:latin typeface="Amatic SC" panose="00000500000000000000" pitchFamily="2" charset="-79"/>
                <a:cs typeface="Amatic SC" panose="00000500000000000000" pitchFamily="2" charset="-79"/>
              </a:rPr>
              <a:t>Reception Long </a:t>
            </a:r>
          </a:p>
          <a:p>
            <a:r>
              <a:rPr lang="en-US" sz="7200" dirty="0">
                <a:latin typeface="Amatic SC" panose="00000500000000000000" pitchFamily="2" charset="-79"/>
                <a:cs typeface="Amatic SC" panose="00000500000000000000" pitchFamily="2" charset="-79"/>
              </a:rPr>
              <a:t>Term Plan </a:t>
            </a:r>
            <a:r>
              <a:rPr lang="en-US" sz="7200" dirty="0" smtClean="0">
                <a:latin typeface="Amatic SC" panose="00000500000000000000" pitchFamily="2" charset="-79"/>
                <a:cs typeface="Amatic SC" panose="00000500000000000000" pitchFamily="2" charset="-79"/>
              </a:rPr>
              <a:t>22-23</a:t>
            </a:r>
            <a:endParaRPr lang="en-GB" sz="7200" dirty="0">
              <a:latin typeface="Amatic SC" panose="00000500000000000000" pitchFamily="2" charset="-79"/>
              <a:cs typeface="Amatic SC" panose="00000500000000000000" pitchFamily="2" charset="-79"/>
            </a:endParaRPr>
          </a:p>
        </p:txBody>
      </p:sp>
      <p:sp>
        <p:nvSpPr>
          <p:cNvPr id="8" name="TextBox 7">
            <a:extLst>
              <a:ext uri="{FF2B5EF4-FFF2-40B4-BE49-F238E27FC236}">
                <a16:creationId xmlns:a16="http://schemas.microsoft.com/office/drawing/2014/main" xmlns="" id="{26423087-9BE2-4DE3-9A6C-B07225FFFFA9}"/>
              </a:ext>
            </a:extLst>
          </p:cNvPr>
          <p:cNvSpPr txBox="1"/>
          <p:nvPr/>
        </p:nvSpPr>
        <p:spPr>
          <a:xfrm>
            <a:off x="4713817" y="77363"/>
            <a:ext cx="7287032" cy="1569660"/>
          </a:xfrm>
          <a:prstGeom prst="rect">
            <a:avLst/>
          </a:prstGeom>
          <a:noFill/>
        </p:spPr>
        <p:txBody>
          <a:bodyPr wrap="square">
            <a:spAutoFit/>
          </a:bodyPr>
          <a:lstStyle/>
          <a:p>
            <a:r>
              <a:rPr lang="en-US" sz="1600" dirty="0" smtClean="0">
                <a:latin typeface="Century Gothic" panose="020B0502020202020204" pitchFamily="34" charset="0"/>
                <a:cs typeface="Amatic SC" panose="020B0604020202020204" charset="-79"/>
              </a:rPr>
              <a:t>At Delph Primary School, we aim to ‘Be The Best That We Can Be’.  This runs through everything we do , from lessons, to our </a:t>
            </a:r>
            <a:r>
              <a:rPr lang="en-US" sz="1600" dirty="0">
                <a:latin typeface="Century Gothic" panose="020B0502020202020204" pitchFamily="34" charset="0"/>
                <a:cs typeface="Amatic SC" panose="020B0604020202020204" charset="-79"/>
              </a:rPr>
              <a:t>l</a:t>
            </a:r>
            <a:r>
              <a:rPr lang="en-US" sz="1600" dirty="0" smtClean="0">
                <a:latin typeface="Century Gothic" panose="020B0502020202020204" pitchFamily="34" charset="0"/>
                <a:cs typeface="Amatic SC" panose="020B0604020202020204" charset="-79"/>
              </a:rPr>
              <a:t>earning environment both indoors &amp; outdoors.  We understand &amp; appreciate the importance of our </a:t>
            </a:r>
            <a:r>
              <a:rPr lang="en-US" sz="1600" dirty="0">
                <a:latin typeface="Century Gothic" panose="020B0502020202020204" pitchFamily="34" charset="0"/>
                <a:cs typeface="Amatic SC" panose="020B0604020202020204" charset="-79"/>
              </a:rPr>
              <a:t>o</a:t>
            </a:r>
            <a:r>
              <a:rPr lang="en-US" sz="1600" dirty="0" smtClean="0">
                <a:latin typeface="Century Gothic" panose="020B0502020202020204" pitchFamily="34" charset="0"/>
                <a:cs typeface="Amatic SC" panose="020B0604020202020204" charset="-79"/>
              </a:rPr>
              <a:t>utdoor environment for our children – it is a continuation of our indoor provision &amp; is utilized at every opportunity.</a:t>
            </a:r>
          </a:p>
          <a:p>
            <a:endParaRPr lang="en-US" sz="1600" dirty="0">
              <a:latin typeface="Amatic SC" panose="020B0604020202020204" charset="-79"/>
              <a:cs typeface="Amatic SC" panose="020B0604020202020204" charset="-79"/>
            </a:endParaRPr>
          </a:p>
        </p:txBody>
      </p:sp>
      <p:sp>
        <p:nvSpPr>
          <p:cNvPr id="2" name="Rectangle 1"/>
          <p:cNvSpPr/>
          <p:nvPr/>
        </p:nvSpPr>
        <p:spPr>
          <a:xfrm>
            <a:off x="154674" y="2266187"/>
            <a:ext cx="4103427" cy="4031873"/>
          </a:xfrm>
          <a:prstGeom prst="rect">
            <a:avLst/>
          </a:prstGeom>
        </p:spPr>
        <p:txBody>
          <a:bodyPr wrap="square">
            <a:spAutoFit/>
          </a:bodyPr>
          <a:lstStyle/>
          <a:p>
            <a:r>
              <a:rPr lang="en-US" sz="1600" dirty="0">
                <a:latin typeface="Century Gothic" panose="020B0502020202020204" pitchFamily="34" charset="0"/>
                <a:cs typeface="Amatic SC" panose="020B0604020202020204" charset="-79"/>
              </a:rPr>
              <a:t>Here at Delph primary school, communication is important to us &amp; we greatly value the relationship that we develop &amp; </a:t>
            </a:r>
            <a:r>
              <a:rPr lang="en-US" sz="1600" dirty="0" smtClean="0">
                <a:latin typeface="Century Gothic" panose="020B0502020202020204" pitchFamily="34" charset="0"/>
                <a:cs typeface="Amatic SC" panose="020B0604020202020204" charset="-79"/>
              </a:rPr>
              <a:t>nurture </a:t>
            </a:r>
            <a:r>
              <a:rPr lang="en-US" sz="1600" dirty="0">
                <a:latin typeface="Century Gothic" panose="020B0502020202020204" pitchFamily="34" charset="0"/>
                <a:cs typeface="Amatic SC" panose="020B0604020202020204" charset="-79"/>
              </a:rPr>
              <a:t>with parents, </a:t>
            </a:r>
            <a:r>
              <a:rPr lang="en-US" sz="1600" dirty="0" err="1">
                <a:latin typeface="Century Gothic" panose="020B0502020202020204" pitchFamily="34" charset="0"/>
                <a:cs typeface="Amatic SC" panose="020B0604020202020204" charset="-79"/>
              </a:rPr>
              <a:t>carers</a:t>
            </a:r>
            <a:r>
              <a:rPr lang="en-US" sz="1600" dirty="0">
                <a:latin typeface="Century Gothic" panose="020B0502020202020204" pitchFamily="34" charset="0"/>
                <a:cs typeface="Amatic SC" panose="020B0604020202020204" charset="-79"/>
              </a:rPr>
              <a:t> &amp; children alike throughout this milestone year.  Children feel valued &amp; </a:t>
            </a:r>
            <a:r>
              <a:rPr lang="en-US" sz="1600" dirty="0" smtClean="0">
                <a:latin typeface="Century Gothic" panose="020B0502020202020204" pitchFamily="34" charset="0"/>
                <a:cs typeface="Amatic SC" panose="020B0604020202020204" charset="-79"/>
              </a:rPr>
              <a:t>loved in school &amp; staff pride themselves on building strong relationships.  We Treat every child as an individual &amp; are committed to the development of the ‘Whole child’.  We want children to enter ks1 happy, self-assured, independent learners with a thirst to learn &amp; the confidence to know that they can do anything &amp; that we will support them on their journey.</a:t>
            </a:r>
            <a:endParaRPr lang="en-GB" sz="1600" dirty="0">
              <a:latin typeface="Century Gothic" panose="020B0502020202020204" pitchFamily="34" charset="0"/>
              <a:cs typeface="Amatic SC" panose="020B0604020202020204" charset="-79"/>
            </a:endParaRPr>
          </a:p>
        </p:txBody>
      </p:sp>
    </p:spTree>
    <p:extLst>
      <p:ext uri="{BB962C8B-B14F-4D97-AF65-F5344CB8AC3E}">
        <p14:creationId xmlns:p14="http://schemas.microsoft.com/office/powerpoint/2010/main" val="3286185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582410958"/>
              </p:ext>
            </p:extLst>
          </p:nvPr>
        </p:nvGraphicFramePr>
        <p:xfrm>
          <a:off x="366318" y="286602"/>
          <a:ext cx="11459364" cy="5976549"/>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395786">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559104">
                <a:tc>
                  <a:txBody>
                    <a:bodyPr/>
                    <a:lstStyle/>
                    <a:p>
                      <a:pPr algn="ctr"/>
                      <a:r>
                        <a:rPr lang="en-US" sz="2000" b="0" dirty="0" smtClean="0">
                          <a:latin typeface="Amatic SC" panose="00000500000000000000" pitchFamily="2" charset="-79"/>
                          <a:cs typeface="Amatic SC" panose="00000500000000000000" pitchFamily="2" charset="-79"/>
                        </a:rPr>
                        <a:t>topics</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smtClean="0">
                          <a:latin typeface="Amatic SC" panose="00000500000000000000" pitchFamily="2" charset="-79"/>
                          <a:cs typeface="Amatic SC" panose="00000500000000000000" pitchFamily="2" charset="-79"/>
                        </a:rPr>
                        <a:t>Dinosaurs</a:t>
                      </a:r>
                      <a:r>
                        <a:rPr lang="en-US" sz="1600" baseline="0" dirty="0" smtClean="0">
                          <a:latin typeface="Amatic SC" panose="00000500000000000000" pitchFamily="2" charset="-79"/>
                          <a:cs typeface="Amatic SC" panose="00000500000000000000" pitchFamily="2" charset="-79"/>
                        </a:rPr>
                        <a:t> roar</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Let’s celebrate!</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smtClean="0">
                          <a:latin typeface="Amatic SC" panose="00000500000000000000" pitchFamily="2" charset="-79"/>
                          <a:cs typeface="Amatic SC" panose="00000500000000000000" pitchFamily="2" charset="-79"/>
                        </a:rPr>
                        <a:t>Where</a:t>
                      </a:r>
                      <a:r>
                        <a:rPr lang="en-US" sz="1600" baseline="0" dirty="0" smtClean="0">
                          <a:latin typeface="Amatic SC" panose="00000500000000000000" pitchFamily="2" charset="-79"/>
                          <a:cs typeface="Amatic SC" panose="00000500000000000000" pitchFamily="2" charset="-79"/>
                        </a:rPr>
                        <a:t> on earth…?</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on the farm</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smtClean="0">
                          <a:latin typeface="Amatic SC" panose="00000500000000000000" pitchFamily="2" charset="-79"/>
                          <a:cs typeface="Amatic SC" panose="00000500000000000000" pitchFamily="2" charset="-79"/>
                        </a:rPr>
                        <a:t>All</a:t>
                      </a:r>
                      <a:r>
                        <a:rPr lang="en-US" sz="1600" baseline="0" dirty="0" smtClean="0">
                          <a:latin typeface="Amatic SC" panose="00000500000000000000" pitchFamily="2" charset="-79"/>
                          <a:cs typeface="Amatic SC" panose="00000500000000000000" pitchFamily="2" charset="-79"/>
                        </a:rPr>
                        <a:t> families great &amp; small</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at the bottom of the garden</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5001189">
                <a:tc>
                  <a:txBody>
                    <a:bodyPr/>
                    <a:lstStyle/>
                    <a:p>
                      <a:pPr algn="ctr"/>
                      <a:r>
                        <a:rPr lang="en-US" sz="3600" b="0" dirty="0">
                          <a:latin typeface="Amatic SC" panose="00000500000000000000" pitchFamily="2" charset="-79"/>
                          <a:cs typeface="Amatic SC" panose="00000500000000000000" pitchFamily="2" charset="-79"/>
                        </a:rPr>
                        <a:t>Writing </a:t>
                      </a:r>
                    </a:p>
                    <a:p>
                      <a:pPr algn="ctr"/>
                      <a:endParaRPr lang="en-US" sz="1800" b="0" dirty="0">
                        <a:latin typeface="Amatic SC" panose="00000500000000000000" pitchFamily="2" charset="-79"/>
                        <a:cs typeface="Amatic SC" panose="00000500000000000000" pitchFamily="2" charset="-79"/>
                      </a:endParaRPr>
                    </a:p>
                    <a:p>
                      <a:pPr algn="ctr"/>
                      <a:r>
                        <a:rPr lang="en-US" sz="1800" b="0" dirty="0">
                          <a:latin typeface="Amatic SC" panose="00000500000000000000" pitchFamily="2" charset="-79"/>
                          <a:cs typeface="Amatic SC" panose="00000500000000000000" pitchFamily="2" charset="-79"/>
                        </a:rPr>
                        <a:t>Texts may </a:t>
                      </a:r>
                      <a:r>
                        <a:rPr lang="en-US" sz="1800" b="0" dirty="0" smtClean="0">
                          <a:latin typeface="Amatic SC" panose="00000500000000000000" pitchFamily="2" charset="-79"/>
                          <a:cs typeface="Amatic SC" panose="00000500000000000000" pitchFamily="2" charset="-79"/>
                        </a:rPr>
                        <a:t>CHANGE DUE</a:t>
                      </a:r>
                      <a:r>
                        <a:rPr lang="en-US" sz="1800" b="0" baseline="0" dirty="0" smtClean="0">
                          <a:latin typeface="Amatic SC" panose="00000500000000000000" pitchFamily="2" charset="-79"/>
                          <a:cs typeface="Amatic SC" panose="00000500000000000000" pitchFamily="2" charset="-79"/>
                        </a:rPr>
                        <a:t> TO </a:t>
                      </a:r>
                      <a:r>
                        <a:rPr lang="en-US" sz="1800" b="0" dirty="0" smtClean="0">
                          <a:latin typeface="Amatic SC" panose="00000500000000000000" pitchFamily="2" charset="-79"/>
                          <a:cs typeface="Amatic SC" panose="00000500000000000000" pitchFamily="2" charset="-79"/>
                        </a:rPr>
                        <a:t>children’s </a:t>
                      </a:r>
                      <a:r>
                        <a:rPr lang="en-US" sz="1800" b="0" dirty="0">
                          <a:latin typeface="Amatic SC" panose="00000500000000000000" pitchFamily="2" charset="-79"/>
                          <a:cs typeface="Amatic SC" panose="00000500000000000000" pitchFamily="2" charset="-79"/>
                        </a:rPr>
                        <a:t>interests </a:t>
                      </a:r>
                    </a:p>
                    <a:p>
                      <a:pPr algn="ctr"/>
                      <a:endParaRPr lang="en-US" sz="1800" b="0" dirty="0">
                        <a:latin typeface="Amatic SC" panose="00000500000000000000" pitchFamily="2" charset="-79"/>
                        <a:cs typeface="Amatic SC" panose="00000500000000000000" pitchFamily="2" charset="-79"/>
                      </a:endParaRPr>
                    </a:p>
                    <a:p>
                      <a:pPr algn="ctr"/>
                      <a:r>
                        <a:rPr lang="en-US" sz="900" dirty="0">
                          <a:latin typeface="+mn-lt"/>
                        </a:rPr>
                        <a:t>Only ask children to write sentences when they have sufficient knowledge of letter-sound correspondences.</a:t>
                      </a:r>
                      <a:endParaRPr lang="en-GB" sz="900" b="0"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b="1" kern="1200" dirty="0">
                          <a:solidFill>
                            <a:schemeClr val="tx1"/>
                          </a:solidFill>
                          <a:effectLst/>
                          <a:latin typeface="Century Gothic" panose="020B0502020202020204" pitchFamily="34" charset="0"/>
                          <a:ea typeface="+mn-ea"/>
                          <a:cs typeface="Amatic SC" panose="00000500000000000000" pitchFamily="2" charset="-79"/>
                        </a:rPr>
                        <a:t>Texts as a Stimulus:</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100" kern="1200" dirty="0" smtClean="0">
                        <a:solidFill>
                          <a:schemeClr val="bg1">
                            <a:lumMod val="50000"/>
                          </a:schemeClr>
                        </a:solidFill>
                        <a:effectLst/>
                        <a:latin typeface="Century Gothic" panose="020B0502020202020204" pitchFamily="34" charset="0"/>
                        <a:ea typeface="+mn-ea"/>
                        <a:cs typeface="Amatic SC" panose="00000500000000000000" pitchFamily="2" charset="-79"/>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100" kern="1200" dirty="0" smtClean="0">
                        <a:solidFill>
                          <a:schemeClr val="bg1">
                            <a:lumMod val="50000"/>
                          </a:schemeClr>
                        </a:solidFill>
                        <a:effectLst/>
                        <a:latin typeface="Century Gothic" panose="020B0502020202020204" pitchFamily="34" charset="0"/>
                        <a:ea typeface="+mn-ea"/>
                        <a:cs typeface="Amatic SC" panose="00000500000000000000" pitchFamily="2" charset="-79"/>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100" kern="1200" dirty="0" smtClean="0">
                        <a:solidFill>
                          <a:schemeClr val="bg1">
                            <a:lumMod val="50000"/>
                          </a:schemeClr>
                        </a:solidFill>
                        <a:effectLst/>
                        <a:latin typeface="Century Gothic" panose="020B0502020202020204" pitchFamily="34" charset="0"/>
                        <a:ea typeface="+mn-ea"/>
                        <a:cs typeface="Amatic SC" panose="00000500000000000000" pitchFamily="2" charset="-79"/>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bg1">
                            <a:lumMod val="50000"/>
                          </a:schemeClr>
                        </a:solidFill>
                        <a:effectLst/>
                        <a:latin typeface="Century Gothic" panose="020B0502020202020204" pitchFamily="34" charset="0"/>
                        <a:ea typeface="+mn-ea"/>
                        <a:cs typeface="Amatic SC" panose="00000500000000000000" pitchFamily="2" charset="-79"/>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bg1">
                            <a:lumMod val="50000"/>
                          </a:schemeClr>
                        </a:solidFill>
                        <a:effectLst/>
                        <a:latin typeface="Century Gothic" panose="020B0502020202020204" pitchFamily="34" charset="0"/>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Century Gothic" panose="020B0502020202020204" pitchFamily="34" charset="0"/>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Century Gothic" panose="020B0502020202020204" pitchFamily="34" charset="0"/>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Century Gothic" panose="020B0502020202020204" pitchFamily="34" charset="0"/>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Century Gothic" panose="020B0502020202020204" pitchFamily="34" charset="0"/>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bg1">
                              <a:lumMod val="50000"/>
                            </a:schemeClr>
                          </a:solidFill>
                          <a:effectLst/>
                          <a:latin typeface="Century Gothic" panose="020B0502020202020204" pitchFamily="34" charset="0"/>
                          <a:ea typeface="+mn-ea"/>
                          <a:cs typeface="Amatic SC" panose="00000500000000000000" pitchFamily="2" charset="-79"/>
                        </a:rPr>
                        <a:t>Dominant hand, tripod grip, mark making, giving meaning to marks and labelling. Shopping lists, </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bg1">
                              <a:lumMod val="50000"/>
                            </a:schemeClr>
                          </a:solidFill>
                          <a:effectLst/>
                          <a:latin typeface="Century Gothic" panose="020B0502020202020204" pitchFamily="34" charset="0"/>
                          <a:ea typeface="+mn-ea"/>
                          <a:cs typeface="Amatic SC" panose="00000500000000000000" pitchFamily="2" charset="-79"/>
                        </a:rPr>
                        <a:t>Writing initial sounds and simple captions. </a:t>
                      </a:r>
                    </a:p>
                    <a:p>
                      <a:pPr marL="0" marR="0" lvl="0" indent="0" algn="ctr" defTabSz="914400" rtl="0" eaLnBrk="1" fontAlgn="base" latinLnBrk="0" hangingPunct="1">
                        <a:lnSpc>
                          <a:spcPct val="100000"/>
                        </a:lnSpc>
                        <a:spcBef>
                          <a:spcPts val="0"/>
                        </a:spcBef>
                        <a:spcAft>
                          <a:spcPts val="0"/>
                        </a:spcAft>
                        <a:buClrTx/>
                        <a:buSzTx/>
                        <a:buFontTx/>
                        <a:buNone/>
                        <a:tabLst/>
                        <a:defRPr/>
                      </a:pPr>
                      <a:r>
                        <a:rPr lang="en-US"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Use initial sounds to label characters / images. Silly soup. </a:t>
                      </a:r>
                      <a:r>
                        <a:rPr lang="en-GB" sz="1100" dirty="0">
                          <a:solidFill>
                            <a:schemeClr val="bg1">
                              <a:lumMod val="50000"/>
                            </a:schemeClr>
                          </a:solidFill>
                          <a:latin typeface="Century Gothic" panose="020B0502020202020204" pitchFamily="34" charset="0"/>
                        </a:rPr>
                        <a:t>Names Labels. Captions Lists Diagrams Messages – Create a Message centre! </a:t>
                      </a:r>
                      <a:endParaRPr lang="en-US"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Century Gothic" panose="020B0502020202020204" pitchFamily="34" charset="0"/>
                          <a:ea typeface="+mn-ea"/>
                          <a:cs typeface="Amatic SC" panose="00000500000000000000" pitchFamily="2" charset="-79"/>
                        </a:rPr>
                        <a:t>Texts as a Stimulus:</a:t>
                      </a: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Name writing, labelling using initial sounds, story scribing. Retelling stories in writing area, instructions for porridge. </a:t>
                      </a:r>
                    </a:p>
                    <a:p>
                      <a:pPr algn="ctr">
                        <a:lnSpc>
                          <a:spcPct val="107000"/>
                        </a:lnSpc>
                        <a:spcAft>
                          <a:spcPts val="800"/>
                        </a:spcAft>
                      </a:pPr>
                      <a:r>
                        <a:rPr lang="en-US" sz="1100" dirty="0">
                          <a:solidFill>
                            <a:schemeClr val="bg1">
                              <a:lumMod val="50000"/>
                            </a:schemeClr>
                          </a:solidFill>
                          <a:latin typeface="Century Gothic" panose="020B0502020202020204" pitchFamily="34" charset="0"/>
                        </a:rPr>
                        <a:t>Help children identify the sound that is tricky to spell. </a:t>
                      </a:r>
                    </a:p>
                    <a:p>
                      <a:pPr algn="ctr">
                        <a:lnSpc>
                          <a:spcPct val="107000"/>
                        </a:lnSpc>
                        <a:spcAft>
                          <a:spcPts val="800"/>
                        </a:spcAft>
                      </a:pPr>
                      <a:r>
                        <a:rPr lang="en-US" sz="1100" dirty="0">
                          <a:solidFill>
                            <a:schemeClr val="bg1">
                              <a:lumMod val="50000"/>
                            </a:schemeClr>
                          </a:solidFill>
                          <a:latin typeface="Century Gothic" panose="020B0502020202020204" pitchFamily="34" charset="0"/>
                        </a:rPr>
                        <a:t>Sequence the story </a:t>
                      </a:r>
                    </a:p>
                    <a:p>
                      <a:pPr algn="ctr">
                        <a:lnSpc>
                          <a:spcPct val="107000"/>
                        </a:lnSpc>
                        <a:spcAft>
                          <a:spcPts val="800"/>
                        </a:spcAft>
                      </a:pPr>
                      <a:r>
                        <a:rPr lang="en-US"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Write a sentence </a:t>
                      </a:r>
                      <a:endPar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Century Gothic" panose="020B0502020202020204" pitchFamily="34" charset="0"/>
                          <a:ea typeface="+mn-ea"/>
                          <a:cs typeface="Amatic SC" panose="00000500000000000000" pitchFamily="2" charset="-79"/>
                        </a:rPr>
                        <a:t>Texts as a Stimulus:</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Writing </a:t>
                      </a: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some of the tricky words such as I, me, my, like, to, the. Writing CVC words, Labels using CVC, CVCC, CCVC words.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solidFill>
                            <a:schemeClr val="bg1">
                              <a:lumMod val="50000"/>
                            </a:schemeClr>
                          </a:solidFill>
                          <a:latin typeface="Century Gothic" panose="020B0502020202020204" pitchFamily="34" charset="0"/>
                        </a:rPr>
                        <a:t>Guided writing based around developing short sentences in a meaningful context. Create a story board. </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Century Gothic" panose="020B0502020202020204" pitchFamily="34" charset="0"/>
                          <a:ea typeface="+mn-ea"/>
                          <a:cs typeface="Amatic SC" panose="00000500000000000000" pitchFamily="2" charset="-79"/>
                        </a:rPr>
                        <a:t>Texts as a Stimulus:</a:t>
                      </a: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0"/>
                        </a:spcAft>
                      </a:pPr>
                      <a:r>
                        <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Creating </a:t>
                      </a: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own story maps, writing captions and labels, writing simple sentences. </a:t>
                      </a:r>
                      <a:r>
                        <a:rPr lang="en-US" sz="1100" dirty="0">
                          <a:solidFill>
                            <a:schemeClr val="bg1">
                              <a:lumMod val="50000"/>
                            </a:schemeClr>
                          </a:solidFill>
                          <a:latin typeface="Century Gothic" panose="020B0502020202020204" pitchFamily="34" charset="0"/>
                        </a:rPr>
                        <a:t>Writing short sentences to accompany story maps.  Order the Easter story. </a:t>
                      </a:r>
                    </a:p>
                    <a:p>
                      <a:pPr algn="ctr">
                        <a:lnSpc>
                          <a:spcPct val="107000"/>
                        </a:lnSpc>
                        <a:spcAft>
                          <a:spcPts val="0"/>
                        </a:spcAft>
                      </a:pPr>
                      <a:r>
                        <a:rPr lang="en-US" sz="1100" dirty="0">
                          <a:solidFill>
                            <a:schemeClr val="bg1">
                              <a:lumMod val="50000"/>
                            </a:schemeClr>
                          </a:solidFill>
                          <a:latin typeface="Century Gothic" panose="020B0502020202020204" pitchFamily="34" charset="0"/>
                        </a:rPr>
                        <a:t>Labels and captions – life cycles Recount – A trip to the park </a:t>
                      </a:r>
                    </a:p>
                    <a:p>
                      <a:pPr algn="ctr">
                        <a:lnSpc>
                          <a:spcPct val="107000"/>
                        </a:lnSpc>
                        <a:spcAft>
                          <a:spcPts val="0"/>
                        </a:spcAft>
                      </a:pPr>
                      <a:r>
                        <a:rPr lang="en-US" sz="1100" dirty="0">
                          <a:solidFill>
                            <a:schemeClr val="bg1">
                              <a:lumMod val="50000"/>
                            </a:schemeClr>
                          </a:solidFill>
                          <a:latin typeface="Century Gothic" panose="020B0502020202020204" pitchFamily="34" charset="0"/>
                        </a:rPr>
                        <a:t>Character descriptions. </a:t>
                      </a:r>
                    </a:p>
                    <a:p>
                      <a:pPr algn="ctr">
                        <a:lnSpc>
                          <a:spcPct val="107000"/>
                        </a:lnSpc>
                        <a:spcAft>
                          <a:spcPts val="0"/>
                        </a:spcAft>
                      </a:pPr>
                      <a:r>
                        <a:rPr lang="en-US"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Write 2 sentences </a:t>
                      </a:r>
                      <a:endPar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Century Gothic" panose="020B0502020202020204" pitchFamily="34" charset="0"/>
                          <a:ea typeface="+mn-ea"/>
                          <a:cs typeface="Amatic SC" panose="00000500000000000000" pitchFamily="2" charset="-79"/>
                        </a:rPr>
                        <a:t>Texts as a Stimulus:</a:t>
                      </a: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r>
                        <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Writing </a:t>
                      </a: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recipes, lists. Writing for a purpose in role play using phonetically plausible attempts at words, beginning to use finger spaces</a:t>
                      </a:r>
                      <a:r>
                        <a:rPr lang="en-US" sz="11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a:t>
                      </a:r>
                      <a:r>
                        <a:rPr lang="en-US" sz="1100" dirty="0">
                          <a:solidFill>
                            <a:schemeClr val="bg1">
                              <a:lumMod val="50000"/>
                            </a:schemeClr>
                          </a:solidFill>
                          <a:latin typeface="Century Gothic" panose="020B0502020202020204" pitchFamily="34" charset="0"/>
                        </a:rPr>
                        <a:t>Form lower-case and capital letters correctly. Rhyming words. </a:t>
                      </a:r>
                    </a:p>
                    <a:p>
                      <a:pPr algn="ctr">
                        <a:lnSpc>
                          <a:spcPct val="107000"/>
                        </a:lnSpc>
                        <a:spcAft>
                          <a:spcPts val="800"/>
                        </a:spcAft>
                      </a:pPr>
                      <a:r>
                        <a:rPr lang="en-US"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Acrostic poems </a:t>
                      </a:r>
                      <a:endPar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effectLst/>
                          <a:latin typeface="Century Gothic" panose="020B0502020202020204" pitchFamily="34" charset="0"/>
                          <a:ea typeface="+mn-ea"/>
                          <a:cs typeface="Amatic SC" panose="00000500000000000000" pitchFamily="2" charset="-79"/>
                        </a:rPr>
                        <a:t>Texts as a Stimulus:</a:t>
                      </a: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endPar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endParaRPr>
                    </a:p>
                    <a:p>
                      <a:pPr algn="ctr">
                        <a:lnSpc>
                          <a:spcPct val="107000"/>
                        </a:lnSpc>
                        <a:spcAft>
                          <a:spcPts val="800"/>
                        </a:spcAft>
                      </a:pPr>
                      <a:r>
                        <a:rPr lang="en-GB" sz="1100" dirty="0" smtClean="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Story </a:t>
                      </a: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writing, writing sentences using a range of tricky words that are spelt correctly. Beginning to use full stops, capital letters and finger spaces.</a:t>
                      </a:r>
                      <a:r>
                        <a:rPr lang="en-US" sz="1100" dirty="0">
                          <a:solidFill>
                            <a:schemeClr val="bg1">
                              <a:lumMod val="50000"/>
                            </a:schemeClr>
                          </a:solidFill>
                          <a:latin typeface="Century Gothic" panose="020B0502020202020204" pitchFamily="34" charset="0"/>
                        </a:rPr>
                        <a:t> Innovation of familiar texts Using familiar texts as a model for writing own stories. </a:t>
                      </a: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 Character description – Rainbow Fish </a:t>
                      </a:r>
                    </a:p>
                    <a:p>
                      <a:pPr algn="ctr">
                        <a:lnSpc>
                          <a:spcPct val="107000"/>
                        </a:lnSpc>
                        <a:spcAft>
                          <a:spcPts val="800"/>
                        </a:spcAft>
                      </a:pPr>
                      <a:r>
                        <a:rPr lang="en-GB" sz="1100" dirty="0">
                          <a:solidFill>
                            <a:schemeClr val="bg1">
                              <a:lumMod val="50000"/>
                            </a:schemeClr>
                          </a:solidFill>
                          <a:effectLst/>
                          <a:latin typeface="Century Gothic" panose="020B0502020202020204" pitchFamily="34" charset="0"/>
                          <a:ea typeface="Calibri" panose="020F0502020204030204" pitchFamily="34" charset="0"/>
                          <a:cs typeface="Amatic SC" panose="00000500000000000000" pitchFamily="2" charset="-79"/>
                        </a:rPr>
                        <a:t>Write three sentences  – B, M &amp; 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4269740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671729519"/>
              </p:ext>
            </p:extLst>
          </p:nvPr>
        </p:nvGraphicFramePr>
        <p:xfrm>
          <a:off x="128337" y="70778"/>
          <a:ext cx="11903241" cy="6672948"/>
        </p:xfrm>
        <a:graphic>
          <a:graphicData uri="http://schemas.openxmlformats.org/drawingml/2006/table">
            <a:tbl>
              <a:tblPr firstRow="1" bandRow="1">
                <a:tableStyleId>{5C22544A-7EE6-4342-B048-85BDC9FD1C3A}</a:tableStyleId>
              </a:tblPr>
              <a:tblGrid>
                <a:gridCol w="1700463">
                  <a:extLst>
                    <a:ext uri="{9D8B030D-6E8A-4147-A177-3AD203B41FA5}">
                      <a16:colId xmlns:a16="http://schemas.microsoft.com/office/drawing/2014/main" xmlns="" val="385991600"/>
                    </a:ext>
                  </a:extLst>
                </a:gridCol>
                <a:gridCol w="1700463">
                  <a:extLst>
                    <a:ext uri="{9D8B030D-6E8A-4147-A177-3AD203B41FA5}">
                      <a16:colId xmlns:a16="http://schemas.microsoft.com/office/drawing/2014/main" xmlns="" val="2865123548"/>
                    </a:ext>
                  </a:extLst>
                </a:gridCol>
                <a:gridCol w="1700463">
                  <a:extLst>
                    <a:ext uri="{9D8B030D-6E8A-4147-A177-3AD203B41FA5}">
                      <a16:colId xmlns:a16="http://schemas.microsoft.com/office/drawing/2014/main" xmlns="" val="872926247"/>
                    </a:ext>
                  </a:extLst>
                </a:gridCol>
                <a:gridCol w="1700463">
                  <a:extLst>
                    <a:ext uri="{9D8B030D-6E8A-4147-A177-3AD203B41FA5}">
                      <a16:colId xmlns:a16="http://schemas.microsoft.com/office/drawing/2014/main" xmlns="" val="1315738151"/>
                    </a:ext>
                  </a:extLst>
                </a:gridCol>
                <a:gridCol w="1700463">
                  <a:extLst>
                    <a:ext uri="{9D8B030D-6E8A-4147-A177-3AD203B41FA5}">
                      <a16:colId xmlns:a16="http://schemas.microsoft.com/office/drawing/2014/main" xmlns="" val="2709165749"/>
                    </a:ext>
                  </a:extLst>
                </a:gridCol>
                <a:gridCol w="1700463">
                  <a:extLst>
                    <a:ext uri="{9D8B030D-6E8A-4147-A177-3AD203B41FA5}">
                      <a16:colId xmlns:a16="http://schemas.microsoft.com/office/drawing/2014/main" xmlns="" val="2335150482"/>
                    </a:ext>
                  </a:extLst>
                </a:gridCol>
                <a:gridCol w="148828">
                  <a:extLst>
                    <a:ext uri="{9D8B030D-6E8A-4147-A177-3AD203B41FA5}">
                      <a16:colId xmlns:a16="http://schemas.microsoft.com/office/drawing/2014/main" xmlns="" val="4046203905"/>
                    </a:ext>
                  </a:extLst>
                </a:gridCol>
                <a:gridCol w="1551635">
                  <a:extLst>
                    <a:ext uri="{9D8B030D-6E8A-4147-A177-3AD203B41FA5}">
                      <a16:colId xmlns:a16="http://schemas.microsoft.com/office/drawing/2014/main" xmlns="" val="124247196"/>
                    </a:ext>
                  </a:extLst>
                </a:gridCol>
              </a:tblGrid>
              <a:tr h="466108">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571883">
                <a:tc>
                  <a:txBody>
                    <a:bodyPr/>
                    <a:lstStyle/>
                    <a:p>
                      <a:pPr algn="ctr"/>
                      <a:r>
                        <a:rPr lang="en-US" sz="2400" b="0" dirty="0" smtClean="0">
                          <a:latin typeface="Amatic SC" panose="00000500000000000000" pitchFamily="2" charset="-79"/>
                          <a:cs typeface="Amatic SC" panose="00000500000000000000" pitchFamily="2" charset="-79"/>
                        </a:rPr>
                        <a:t>topics</a:t>
                      </a:r>
                      <a:endParaRPr lang="en-GB" sz="2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smtClean="0">
                          <a:latin typeface="Amatic SC" panose="00000500000000000000" pitchFamily="2" charset="-79"/>
                          <a:cs typeface="Amatic SC" panose="00000500000000000000" pitchFamily="2" charset="-79"/>
                        </a:rPr>
                        <a:t>Dinosaurs</a:t>
                      </a:r>
                      <a:r>
                        <a:rPr lang="en-US" sz="1600" baseline="0" dirty="0" smtClean="0">
                          <a:latin typeface="Amatic SC" panose="00000500000000000000" pitchFamily="2" charset="-79"/>
                          <a:cs typeface="Amatic SC" panose="00000500000000000000" pitchFamily="2" charset="-79"/>
                        </a:rPr>
                        <a:t> Roar!</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Let’s celebrate!</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smtClean="0">
                          <a:latin typeface="Amatic SC" panose="00000500000000000000" pitchFamily="2" charset="-79"/>
                          <a:cs typeface="Amatic SC" panose="00000500000000000000" pitchFamily="2" charset="-79"/>
                        </a:rPr>
                        <a:t>Where on Earth…?</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on the farm!</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smtClean="0">
                          <a:latin typeface="Amatic SC" panose="00000500000000000000" pitchFamily="2" charset="-79"/>
                          <a:cs typeface="Amatic SC" panose="00000500000000000000" pitchFamily="2" charset="-79"/>
                        </a:rPr>
                        <a:t>All</a:t>
                      </a:r>
                      <a:r>
                        <a:rPr lang="en-US" sz="1600" baseline="0" dirty="0" smtClean="0">
                          <a:latin typeface="Amatic SC" panose="00000500000000000000" pitchFamily="2" charset="-79"/>
                          <a:cs typeface="Amatic SC" panose="00000500000000000000" pitchFamily="2" charset="-79"/>
                        </a:rPr>
                        <a:t> families great &amp; small!</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at the bottom of the garden!</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974952">
                <a:tc rowSpan="2">
                  <a:txBody>
                    <a:bodyPr/>
                    <a:lstStyle/>
                    <a:p>
                      <a:pPr algn="ctr"/>
                      <a:r>
                        <a:rPr lang="en-US" sz="3200" b="0" dirty="0" err="1">
                          <a:latin typeface="Amatic SC" panose="00000500000000000000" pitchFamily="2" charset="-79"/>
                          <a:cs typeface="Amatic SC" panose="00000500000000000000" pitchFamily="2" charset="-79"/>
                        </a:rPr>
                        <a:t>Maths</a:t>
                      </a:r>
                      <a:endParaRPr lang="en-US" sz="3200" b="0" dirty="0">
                        <a:latin typeface="Amatic SC" panose="00000500000000000000" pitchFamily="2" charset="-79"/>
                        <a:cs typeface="Amatic SC" panose="00000500000000000000" pitchFamily="2" charset="-79"/>
                      </a:endParaRPr>
                    </a:p>
                    <a:p>
                      <a:pPr algn="ctr"/>
                      <a:r>
                        <a:rPr lang="en-US" sz="1800" b="0" i="1" kern="1200" dirty="0">
                          <a:solidFill>
                            <a:schemeClr val="bg1">
                              <a:lumMod val="50000"/>
                            </a:schemeClr>
                          </a:solidFill>
                          <a:effectLst/>
                          <a:latin typeface="+mn-lt"/>
                          <a:ea typeface="+mn-ea"/>
                          <a:cs typeface="+mn-cs"/>
                        </a:rPr>
                        <a:t>“Without mathematics, there’s nothing you can do. Everything around you is mathematics. Everything around you is numbers.” – </a:t>
                      </a:r>
                      <a:r>
                        <a:rPr lang="en-US" sz="1800" b="1" i="1" kern="1200" dirty="0">
                          <a:solidFill>
                            <a:schemeClr val="bg1">
                              <a:lumMod val="50000"/>
                            </a:schemeClr>
                          </a:solidFill>
                          <a:effectLst/>
                          <a:latin typeface="+mn-lt"/>
                          <a:ea typeface="+mn-ea"/>
                          <a:cs typeface="+mn-cs"/>
                        </a:rPr>
                        <a:t>Shakuntala Devi</a:t>
                      </a:r>
                    </a:p>
                    <a:p>
                      <a:pPr algn="ctr"/>
                      <a:endParaRPr lang="en-US" sz="1600" b="1" i="1" kern="1200" dirty="0">
                        <a:solidFill>
                          <a:schemeClr val="bg1">
                            <a:lumMod val="50000"/>
                          </a:schemeClr>
                        </a:solidFill>
                        <a:effectLst/>
                        <a:latin typeface="+mn-lt"/>
                        <a:ea typeface="+mn-ea"/>
                        <a:cs typeface="+mn-cs"/>
                      </a:endParaRPr>
                    </a:p>
                    <a:p>
                      <a:pPr algn="ctr"/>
                      <a:endParaRPr lang="en-US" sz="1600" b="1" i="1" kern="1200" dirty="0">
                        <a:solidFill>
                          <a:schemeClr val="bg1">
                            <a:lumMod val="50000"/>
                          </a:schemeClr>
                        </a:solidFill>
                        <a:effectLst/>
                        <a:latin typeface="+mn-lt"/>
                        <a:ea typeface="+mn-ea"/>
                        <a:cs typeface="+mn-cs"/>
                      </a:endParaRPr>
                    </a:p>
                    <a:p>
                      <a:pPr algn="ctr"/>
                      <a:r>
                        <a:rPr lang="en-US" sz="1000" b="1" i="1" kern="1200" dirty="0">
                          <a:solidFill>
                            <a:schemeClr val="bg2">
                              <a:lumMod val="25000"/>
                            </a:schemeClr>
                          </a:solidFill>
                          <a:effectLst/>
                          <a:latin typeface="+mn-lt"/>
                          <a:ea typeface="+mn-ea"/>
                          <a:cs typeface="+mn-cs"/>
                        </a:rPr>
                        <a:t>Mathematics Mastery</a:t>
                      </a:r>
                      <a:endParaRPr lang="en-US" sz="1000" b="0" i="1" dirty="0">
                        <a:solidFill>
                          <a:schemeClr val="bg2">
                            <a:lumMod val="25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7">
                  <a:txBody>
                    <a:bodyPr/>
                    <a:lstStyle/>
                    <a:p>
                      <a:pPr algn="l"/>
                      <a:r>
                        <a:rPr lang="en-US" sz="1000" dirty="0"/>
                        <a:t>Developing a </a:t>
                      </a:r>
                      <a:r>
                        <a:rPr lang="en-US" sz="1000" b="1" dirty="0"/>
                        <a:t>strong grounding in number </a:t>
                      </a:r>
                      <a:r>
                        <a:rPr lang="en-US" sz="1000" dirty="0"/>
                        <a:t>is essential so that all children develop the necessary </a:t>
                      </a:r>
                      <a:r>
                        <a:rPr lang="en-US" sz="1000" b="1" dirty="0"/>
                        <a:t>building blocks </a:t>
                      </a:r>
                      <a:r>
                        <a:rPr lang="en-US" sz="1000" dirty="0"/>
                        <a:t>to excel mathematically. Children should be able to </a:t>
                      </a:r>
                      <a:r>
                        <a:rPr lang="en-US" sz="1000" b="1" dirty="0"/>
                        <a:t>count confidently</a:t>
                      </a:r>
                      <a:r>
                        <a:rPr lang="en-US" sz="1000" dirty="0"/>
                        <a:t>, develop a deep understanding of the </a:t>
                      </a:r>
                      <a:r>
                        <a:rPr lang="en-US" sz="1000" b="1" dirty="0"/>
                        <a:t>numbers to 10</a:t>
                      </a:r>
                      <a:r>
                        <a:rPr lang="en-US" sz="1000" dirty="0"/>
                        <a:t>, the </a:t>
                      </a:r>
                      <a:r>
                        <a:rPr lang="en-US" sz="1000" b="1" dirty="0"/>
                        <a:t>relationships between </a:t>
                      </a:r>
                      <a:r>
                        <a:rPr lang="en-US" sz="1000" dirty="0"/>
                        <a:t>them and the patterns within those numbers. By providing frequent and varied opportunities to build and apply this understanding - such as using </a:t>
                      </a:r>
                      <a:r>
                        <a:rPr lang="en-US" sz="1000" b="1" dirty="0"/>
                        <a:t>manipulatives,</a:t>
                      </a:r>
                      <a:r>
                        <a:rPr lang="en-US" sz="1000" dirty="0"/>
                        <a:t> including small pebbles and tens frames for organising counting - children will develop a secure base of knowledge and vocabulary from which </a:t>
                      </a:r>
                      <a:r>
                        <a:rPr lang="en-US" sz="1000" b="1" dirty="0"/>
                        <a:t>mastery of mathematics </a:t>
                      </a:r>
                      <a:r>
                        <a:rPr lang="en-US" sz="1000" dirty="0"/>
                        <a:t>is built. In addition, it is important that the curriculum includes </a:t>
                      </a:r>
                      <a:r>
                        <a:rPr lang="en-US" sz="1000" b="1" dirty="0"/>
                        <a:t>rich opportunities for children to develop their spatial reasoning </a:t>
                      </a:r>
                      <a:r>
                        <a:rPr lang="en-US" sz="1000" dirty="0"/>
                        <a:t>skills across all areas of mathematics including shape, space and measures. It is important that children </a:t>
                      </a:r>
                      <a:r>
                        <a:rPr lang="en-US" sz="1000" b="1" dirty="0"/>
                        <a:t>develop positive attitudes and interests in mathematics</a:t>
                      </a:r>
                      <a:r>
                        <a:rPr lang="en-US" sz="1000" dirty="0"/>
                        <a:t>, look for </a:t>
                      </a:r>
                      <a:r>
                        <a:rPr lang="en-US" sz="1000" b="1" dirty="0"/>
                        <a:t>patterns and relationships</a:t>
                      </a:r>
                      <a:r>
                        <a:rPr lang="en-US" sz="1000" dirty="0"/>
                        <a:t>, spot </a:t>
                      </a:r>
                      <a:r>
                        <a:rPr lang="en-US" sz="1000" b="1" dirty="0"/>
                        <a:t>connections, ‘have a go’</a:t>
                      </a:r>
                      <a:r>
                        <a:rPr lang="en-US" sz="1000" dirty="0"/>
                        <a:t>, </a:t>
                      </a:r>
                      <a:r>
                        <a:rPr lang="en-US" sz="1000" b="1" dirty="0"/>
                        <a:t>talk to adults </a:t>
                      </a:r>
                      <a:r>
                        <a:rPr lang="en-US" sz="1000" dirty="0"/>
                        <a:t>and peers about what they notice and not be afraid to make mistakes.</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xmlns="" val="1850951761"/>
                  </a:ext>
                </a:extLst>
              </a:tr>
              <a:tr h="4621880">
                <a:tc vMerge="1">
                  <a:txBody>
                    <a:bodyPr/>
                    <a:lstStyle/>
                    <a:p>
                      <a:pPr algn="ctr"/>
                      <a:r>
                        <a:rPr lang="en-US" sz="3600" b="0" dirty="0" err="1">
                          <a:latin typeface="Amatic SC" panose="00000500000000000000" pitchFamily="2" charset="-79"/>
                          <a:cs typeface="Amatic SC" panose="00000500000000000000" pitchFamily="2" charset="-79"/>
                        </a:rPr>
                        <a:t>Maths</a:t>
                      </a:r>
                      <a:r>
                        <a:rPr lang="en-US" sz="3600" b="0"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200" b="1" u="sng" dirty="0">
                          <a:solidFill>
                            <a:schemeClr val="bg2">
                              <a:lumMod val="25000"/>
                            </a:schemeClr>
                          </a:solidFill>
                          <a:latin typeface="Century Gothic" panose="020B0502020202020204" pitchFamily="34" charset="0"/>
                        </a:rPr>
                        <a:t>Early Mathematical Experiences</a:t>
                      </a:r>
                    </a:p>
                    <a:p>
                      <a:pPr marL="0" indent="0" algn="l">
                        <a:buFontTx/>
                        <a:buNone/>
                      </a:pPr>
                      <a:r>
                        <a:rPr lang="en-US" sz="1000" dirty="0" smtClean="0">
                          <a:solidFill>
                            <a:schemeClr val="bg2">
                              <a:lumMod val="25000"/>
                            </a:schemeClr>
                          </a:solidFill>
                          <a:latin typeface="Century Gothic" panose="020B0502020202020204" pitchFamily="34" charset="0"/>
                        </a:rPr>
                        <a:t>- Counting rhymes &amp;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 </a:t>
                      </a:r>
                      <a:r>
                        <a:rPr lang="en-US" sz="1000" dirty="0">
                          <a:solidFill>
                            <a:schemeClr val="bg2">
                              <a:lumMod val="25000"/>
                            </a:schemeClr>
                          </a:solidFill>
                          <a:latin typeface="Century Gothic" panose="020B0502020202020204" pitchFamily="34" charset="0"/>
                        </a:rPr>
                        <a:t>songs</a:t>
                      </a:r>
                    </a:p>
                    <a:p>
                      <a:pPr marL="0" indent="0" algn="l">
                        <a:buFontTx/>
                        <a:buNone/>
                      </a:pPr>
                      <a:r>
                        <a:rPr lang="en-US" sz="1000" dirty="0" smtClean="0">
                          <a:solidFill>
                            <a:schemeClr val="bg2">
                              <a:lumMod val="25000"/>
                            </a:schemeClr>
                          </a:solidFill>
                          <a:latin typeface="Century Gothic" panose="020B0502020202020204" pitchFamily="34" charset="0"/>
                        </a:rPr>
                        <a:t>- Classifying </a:t>
                      </a:r>
                      <a:r>
                        <a:rPr lang="en-US" sz="1000" dirty="0">
                          <a:solidFill>
                            <a:schemeClr val="bg2">
                              <a:lumMod val="25000"/>
                            </a:schemeClr>
                          </a:solidFill>
                          <a:latin typeface="Century Gothic" panose="020B0502020202020204" pitchFamily="34" charset="0"/>
                        </a:rPr>
                        <a:t>objects based on one attribute </a:t>
                      </a:r>
                      <a:r>
                        <a:rPr lang="en-US" sz="1000" dirty="0" smtClean="0">
                          <a:solidFill>
                            <a:schemeClr val="bg2">
                              <a:lumMod val="25000"/>
                            </a:schemeClr>
                          </a:solidFill>
                          <a:latin typeface="Century Gothic" panose="020B0502020202020204" pitchFamily="34" charset="0"/>
                        </a:rPr>
                        <a:t>-</a:t>
                      </a:r>
                      <a:r>
                        <a:rPr lang="en-US" sz="1000" baseline="0" dirty="0" smtClean="0">
                          <a:solidFill>
                            <a:schemeClr val="bg2">
                              <a:lumMod val="25000"/>
                            </a:schemeClr>
                          </a:solidFill>
                          <a:latin typeface="Century Gothic" panose="020B0502020202020204" pitchFamily="34" charset="0"/>
                        </a:rPr>
                        <a:t> - </a:t>
                      </a:r>
                      <a:r>
                        <a:rPr lang="en-US" sz="1000" dirty="0" smtClean="0">
                          <a:solidFill>
                            <a:schemeClr val="bg2">
                              <a:lumMod val="25000"/>
                            </a:schemeClr>
                          </a:solidFill>
                          <a:latin typeface="Century Gothic" panose="020B0502020202020204" pitchFamily="34" charset="0"/>
                        </a:rPr>
                        <a:t>Matching </a:t>
                      </a:r>
                      <a:r>
                        <a:rPr lang="en-US" sz="1000" dirty="0">
                          <a:solidFill>
                            <a:schemeClr val="bg2">
                              <a:lumMod val="25000"/>
                            </a:schemeClr>
                          </a:solidFill>
                          <a:latin typeface="Century Gothic" panose="020B0502020202020204" pitchFamily="34" charset="0"/>
                        </a:rPr>
                        <a:t>equal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unequal sets </a:t>
                      </a:r>
                      <a:endParaRPr lang="en-US" sz="1000" dirty="0" smtClean="0">
                        <a:solidFill>
                          <a:schemeClr val="bg2">
                            <a:lumMod val="25000"/>
                          </a:schemeClr>
                        </a:solidFill>
                        <a:latin typeface="Century Gothic" panose="020B0502020202020204" pitchFamily="34" charset="0"/>
                      </a:endParaRPr>
                    </a:p>
                    <a:p>
                      <a:pPr marL="0" indent="0" algn="l">
                        <a:buFontTx/>
                        <a:buNone/>
                      </a:pPr>
                      <a:r>
                        <a:rPr lang="en-US" sz="1000" dirty="0" smtClean="0">
                          <a:solidFill>
                            <a:schemeClr val="bg2">
                              <a:lumMod val="25000"/>
                            </a:schemeClr>
                          </a:solidFill>
                          <a:latin typeface="Century Gothic" panose="020B0502020202020204" pitchFamily="34" charset="0"/>
                        </a:rPr>
                        <a:t>- Comparing </a:t>
                      </a:r>
                      <a:r>
                        <a:rPr lang="en-US" sz="1000" dirty="0">
                          <a:solidFill>
                            <a:schemeClr val="bg2">
                              <a:lumMod val="25000"/>
                            </a:schemeClr>
                          </a:solidFill>
                          <a:latin typeface="Century Gothic" panose="020B0502020202020204" pitchFamily="34" charset="0"/>
                        </a:rPr>
                        <a:t>objects </a:t>
                      </a:r>
                      <a:r>
                        <a:rPr lang="en-US" sz="1000" dirty="0" smtClean="0">
                          <a:solidFill>
                            <a:schemeClr val="bg2">
                              <a:lumMod val="25000"/>
                            </a:schemeClr>
                          </a:solidFill>
                          <a:latin typeface="Century Gothic" panose="020B0502020202020204" pitchFamily="34" charset="0"/>
                        </a:rPr>
                        <a:t>&amp; sets.</a:t>
                      </a:r>
                    </a:p>
                    <a:p>
                      <a:pPr marL="0" indent="0" algn="l">
                        <a:buFontTx/>
                        <a:buNone/>
                      </a:pPr>
                      <a:r>
                        <a:rPr lang="en-US" sz="1000" dirty="0" smtClean="0">
                          <a:solidFill>
                            <a:schemeClr val="bg2">
                              <a:lumMod val="25000"/>
                            </a:schemeClr>
                          </a:solidFill>
                          <a:latin typeface="Century Gothic" panose="020B0502020202020204" pitchFamily="34" charset="0"/>
                        </a:rPr>
                        <a:t>- </a:t>
                      </a:r>
                      <a:r>
                        <a:rPr lang="en-US" sz="1000" dirty="0" err="1" smtClean="0">
                          <a:solidFill>
                            <a:schemeClr val="bg2">
                              <a:lumMod val="25000"/>
                            </a:schemeClr>
                          </a:solidFill>
                          <a:latin typeface="Century Gothic" panose="020B0502020202020204" pitchFamily="34" charset="0"/>
                        </a:rPr>
                        <a:t>Subitising</a:t>
                      </a:r>
                      <a:r>
                        <a:rPr lang="en-US" sz="1000" dirty="0" smtClean="0">
                          <a:solidFill>
                            <a:schemeClr val="bg2">
                              <a:lumMod val="25000"/>
                            </a:schemeClr>
                          </a:solidFill>
                          <a:latin typeface="Century Gothic" panose="020B0502020202020204" pitchFamily="34" charset="0"/>
                        </a:rPr>
                        <a:t>.</a:t>
                      </a:r>
                    </a:p>
                    <a:p>
                      <a:pPr marL="0" indent="0" algn="l">
                        <a:buFontTx/>
                        <a:buNone/>
                      </a:pPr>
                      <a:r>
                        <a:rPr lang="en-US" sz="1000" dirty="0" smtClean="0">
                          <a:solidFill>
                            <a:schemeClr val="bg2">
                              <a:lumMod val="25000"/>
                            </a:schemeClr>
                          </a:solidFill>
                          <a:latin typeface="Century Gothic" panose="020B0502020202020204" pitchFamily="34" charset="0"/>
                        </a:rPr>
                        <a:t>- Ordering </a:t>
                      </a:r>
                      <a:r>
                        <a:rPr lang="en-US" sz="1000" dirty="0">
                          <a:solidFill>
                            <a:schemeClr val="bg2">
                              <a:lumMod val="25000"/>
                            </a:schemeClr>
                          </a:solidFill>
                          <a:latin typeface="Century Gothic" panose="020B0502020202020204" pitchFamily="34" charset="0"/>
                        </a:rPr>
                        <a:t>objects </a:t>
                      </a:r>
                      <a:r>
                        <a:rPr lang="en-US" sz="1000" dirty="0" smtClean="0">
                          <a:solidFill>
                            <a:schemeClr val="bg2">
                              <a:lumMod val="25000"/>
                            </a:schemeClr>
                          </a:solidFill>
                          <a:latin typeface="Century Gothic" panose="020B0502020202020204" pitchFamily="34" charset="0"/>
                        </a:rPr>
                        <a:t>&amp;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sets </a:t>
                      </a:r>
                      <a:r>
                        <a:rPr lang="en-US" sz="1000" dirty="0">
                          <a:solidFill>
                            <a:schemeClr val="bg2">
                              <a:lumMod val="25000"/>
                            </a:schemeClr>
                          </a:solidFill>
                          <a:latin typeface="Century Gothic" panose="020B0502020202020204" pitchFamily="34" charset="0"/>
                        </a:rPr>
                        <a:t>/ introduce </a:t>
                      </a:r>
                      <a:r>
                        <a:rPr lang="en-US" sz="1000" dirty="0" smtClean="0">
                          <a:solidFill>
                            <a:schemeClr val="bg2">
                              <a:lumMod val="25000"/>
                            </a:schemeClr>
                          </a:solidFill>
                          <a:latin typeface="Century Gothic" panose="020B0502020202020204" pitchFamily="34" charset="0"/>
                        </a:rPr>
                        <a:t>manipulatives</a:t>
                      </a:r>
                      <a:r>
                        <a:rPr lang="en-US" sz="1000" baseline="0" dirty="0" smtClean="0">
                          <a:solidFill>
                            <a:schemeClr val="bg2">
                              <a:lumMod val="25000"/>
                            </a:schemeClr>
                          </a:solidFill>
                          <a:latin typeface="Century Gothic" panose="020B0502020202020204" pitchFamily="34" charset="0"/>
                        </a:rPr>
                        <a:t>                   - </a:t>
                      </a:r>
                      <a:r>
                        <a:rPr lang="en-US" sz="1000" dirty="0" smtClean="0">
                          <a:solidFill>
                            <a:schemeClr val="bg2">
                              <a:lumMod val="25000"/>
                            </a:schemeClr>
                          </a:solidFill>
                          <a:latin typeface="Century Gothic" panose="020B0502020202020204" pitchFamily="34" charset="0"/>
                        </a:rPr>
                        <a:t>Number recognition</a:t>
                      </a:r>
                    </a:p>
                    <a:p>
                      <a:pPr marL="0" indent="0" algn="l">
                        <a:buFontTx/>
                        <a:buNone/>
                      </a:pPr>
                      <a:r>
                        <a:rPr lang="en-US" sz="1000" dirty="0" smtClean="0">
                          <a:solidFill>
                            <a:schemeClr val="bg2">
                              <a:lumMod val="25000"/>
                            </a:schemeClr>
                          </a:solidFill>
                          <a:latin typeface="Century Gothic" panose="020B0502020202020204" pitchFamily="34" charset="0"/>
                        </a:rPr>
                        <a:t>- 2D </a:t>
                      </a:r>
                      <a:r>
                        <a:rPr lang="en-US" sz="1000" dirty="0">
                          <a:solidFill>
                            <a:schemeClr val="bg2">
                              <a:lumMod val="25000"/>
                            </a:schemeClr>
                          </a:solidFill>
                          <a:latin typeface="Century Gothic" panose="020B0502020202020204" pitchFamily="34" charset="0"/>
                        </a:rPr>
                        <a:t>Shapes. </a:t>
                      </a:r>
                    </a:p>
                    <a:p>
                      <a:pPr algn="ctr"/>
                      <a:r>
                        <a:rPr lang="en-GB" sz="1200" b="1" u="sng" dirty="0">
                          <a:solidFill>
                            <a:schemeClr val="bg2">
                              <a:lumMod val="25000"/>
                            </a:schemeClr>
                          </a:solidFill>
                          <a:latin typeface="Century Gothic" panose="020B0502020202020204" pitchFamily="34" charset="0"/>
                        </a:rPr>
                        <a:t>Pattern and early number</a:t>
                      </a:r>
                    </a:p>
                    <a:p>
                      <a:pPr algn="l"/>
                      <a:r>
                        <a:rPr lang="en-US" sz="1000" dirty="0" smtClean="0">
                          <a:solidFill>
                            <a:schemeClr val="bg2">
                              <a:lumMod val="25000"/>
                            </a:schemeClr>
                          </a:solidFill>
                          <a:latin typeface="Century Gothic" panose="020B0502020202020204" pitchFamily="34" charset="0"/>
                        </a:rPr>
                        <a:t>- </a:t>
                      </a:r>
                      <a:r>
                        <a:rPr lang="en-US" sz="1000" dirty="0" err="1" smtClean="0">
                          <a:solidFill>
                            <a:schemeClr val="bg2">
                              <a:lumMod val="25000"/>
                            </a:schemeClr>
                          </a:solidFill>
                          <a:latin typeface="Century Gothic" panose="020B0502020202020204" pitchFamily="34" charset="0"/>
                        </a:rPr>
                        <a:t>Recognise</a:t>
                      </a:r>
                      <a:r>
                        <a:rPr lang="en-US" sz="1000" dirty="0">
                          <a:solidFill>
                            <a:schemeClr val="bg2">
                              <a:lumMod val="25000"/>
                            </a:schemeClr>
                          </a:solidFill>
                          <a:latin typeface="Century Gothic" panose="020B0502020202020204" pitchFamily="34" charset="0"/>
                        </a:rPr>
                        <a:t>, describe, copy </a:t>
                      </a:r>
                      <a:r>
                        <a:rPr lang="en-US" sz="1000" dirty="0" smtClean="0">
                          <a:solidFill>
                            <a:schemeClr val="bg2">
                              <a:lumMod val="25000"/>
                            </a:schemeClr>
                          </a:solidFill>
                          <a:latin typeface="Century Gothic" panose="020B0502020202020204" pitchFamily="34" charset="0"/>
                        </a:rPr>
                        <a:t>&amp;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extend </a:t>
                      </a:r>
                      <a:r>
                        <a:rPr lang="en-US" sz="1000" dirty="0">
                          <a:solidFill>
                            <a:schemeClr val="bg2">
                              <a:lumMod val="25000"/>
                            </a:schemeClr>
                          </a:solidFill>
                          <a:latin typeface="Century Gothic" panose="020B0502020202020204" pitchFamily="34" charset="0"/>
                        </a:rPr>
                        <a:t>colour and size </a:t>
                      </a:r>
                      <a:r>
                        <a:rPr lang="en-US" sz="1000" dirty="0" smtClean="0">
                          <a:solidFill>
                            <a:schemeClr val="bg2">
                              <a:lumMod val="25000"/>
                            </a:schemeClr>
                          </a:solidFill>
                          <a:latin typeface="Century Gothic" panose="020B0502020202020204" pitchFamily="34" charset="0"/>
                        </a:rPr>
                        <a:t>patterns             -</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Count &amp;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represent </a:t>
                      </a:r>
                      <a:r>
                        <a:rPr lang="en-US" sz="1000" dirty="0">
                          <a:solidFill>
                            <a:schemeClr val="bg2">
                              <a:lumMod val="25000"/>
                            </a:schemeClr>
                          </a:solidFill>
                          <a:latin typeface="Century Gothic" panose="020B0502020202020204" pitchFamily="34" charset="0"/>
                        </a:rPr>
                        <a:t>the numbers 1 to 3 </a:t>
                      </a:r>
                      <a:r>
                        <a:rPr lang="en-US" sz="1000" baseline="0" dirty="0" smtClean="0">
                          <a:solidFill>
                            <a:schemeClr val="bg2">
                              <a:lumMod val="25000"/>
                            </a:schemeClr>
                          </a:solidFill>
                          <a:latin typeface="Century Gothic" panose="020B0502020202020204" pitchFamily="34" charset="0"/>
                        </a:rPr>
                        <a:t>          - </a:t>
                      </a:r>
                      <a:r>
                        <a:rPr lang="en-US" sz="1000" dirty="0" smtClean="0">
                          <a:solidFill>
                            <a:schemeClr val="bg2">
                              <a:lumMod val="25000"/>
                            </a:schemeClr>
                          </a:solidFill>
                          <a:latin typeface="Century Gothic" panose="020B0502020202020204" pitchFamily="34" charset="0"/>
                        </a:rPr>
                        <a:t>Estimate &amp;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check </a:t>
                      </a:r>
                      <a:r>
                        <a:rPr lang="en-US" sz="1000" dirty="0">
                          <a:solidFill>
                            <a:schemeClr val="bg2">
                              <a:lumMod val="25000"/>
                            </a:schemeClr>
                          </a:solidFill>
                          <a:latin typeface="Century Gothic" panose="020B0502020202020204" pitchFamily="34" charset="0"/>
                        </a:rPr>
                        <a:t>by </a:t>
                      </a:r>
                      <a:r>
                        <a:rPr lang="en-US" sz="1000" dirty="0" smtClean="0">
                          <a:solidFill>
                            <a:schemeClr val="bg2">
                              <a:lumMod val="25000"/>
                            </a:schemeClr>
                          </a:solidFill>
                          <a:latin typeface="Century Gothic" panose="020B0502020202020204" pitchFamily="34" charset="0"/>
                        </a:rPr>
                        <a:t>counting</a:t>
                      </a:r>
                      <a:r>
                        <a:rPr lang="en-US" sz="1000" baseline="0" dirty="0" smtClean="0">
                          <a:solidFill>
                            <a:schemeClr val="bg2">
                              <a:lumMod val="25000"/>
                            </a:schemeClr>
                          </a:solidFill>
                          <a:latin typeface="Century Gothic" panose="020B0502020202020204" pitchFamily="34" charset="0"/>
                        </a:rPr>
                        <a:t>                            - </a:t>
                      </a:r>
                      <a:r>
                        <a:rPr lang="en-US" sz="1000" dirty="0" err="1" smtClean="0">
                          <a:solidFill>
                            <a:schemeClr val="bg2">
                              <a:lumMod val="25000"/>
                            </a:schemeClr>
                          </a:solidFill>
                          <a:latin typeface="Century Gothic" panose="020B0502020202020204" pitchFamily="34" charset="0"/>
                        </a:rPr>
                        <a:t>Recognise</a:t>
                      </a:r>
                      <a:r>
                        <a:rPr lang="en-US" sz="1000" dirty="0" smtClean="0">
                          <a:solidFill>
                            <a:schemeClr val="bg2">
                              <a:lumMod val="25000"/>
                            </a:schemeClr>
                          </a:solidFill>
                          <a:latin typeface="Century Gothic" panose="020B0502020202020204" pitchFamily="34" charset="0"/>
                        </a:rPr>
                        <a:t> </a:t>
                      </a:r>
                      <a:r>
                        <a:rPr lang="en-US" sz="1000" dirty="0">
                          <a:solidFill>
                            <a:schemeClr val="bg2">
                              <a:lumMod val="25000"/>
                            </a:schemeClr>
                          </a:solidFill>
                          <a:latin typeface="Century Gothic" panose="020B0502020202020204" pitchFamily="34" charset="0"/>
                        </a:rPr>
                        <a:t>numbers in the environment. </a:t>
                      </a:r>
                    </a:p>
                    <a:p>
                      <a:pPr algn="l"/>
                      <a:r>
                        <a:rPr lang="en-US" sz="1000" b="0" dirty="0" smtClean="0">
                          <a:solidFill>
                            <a:schemeClr val="bg2">
                              <a:lumMod val="25000"/>
                            </a:schemeClr>
                          </a:solidFill>
                          <a:latin typeface="Century Gothic" panose="020B0502020202020204" pitchFamily="34" charset="0"/>
                          <a:cs typeface="Amatic SC" panose="00000500000000000000" pitchFamily="2" charset="-79"/>
                        </a:rPr>
                        <a:t>- A </a:t>
                      </a:r>
                      <a:r>
                        <a:rPr lang="en-US" sz="1000" b="0" dirty="0">
                          <a:solidFill>
                            <a:schemeClr val="bg2">
                              <a:lumMod val="25000"/>
                            </a:schemeClr>
                          </a:solidFill>
                          <a:latin typeface="Century Gothic" panose="020B0502020202020204" pitchFamily="34" charset="0"/>
                          <a:cs typeface="Amatic SC" panose="00000500000000000000" pitchFamily="2" charset="-79"/>
                        </a:rPr>
                        <a:t>number a week. </a:t>
                      </a:r>
                      <a:endParaRPr lang="en-GB" sz="1000" b="0" dirty="0">
                        <a:solidFill>
                          <a:schemeClr val="bg2">
                            <a:lumMod val="25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GB" sz="1200" b="1" u="sng" dirty="0">
                          <a:solidFill>
                            <a:schemeClr val="bg2">
                              <a:lumMod val="25000"/>
                            </a:schemeClr>
                          </a:solidFill>
                          <a:latin typeface="Century Gothic" panose="020B0502020202020204" pitchFamily="34" charset="0"/>
                        </a:rPr>
                        <a:t>Numbers within 6</a:t>
                      </a:r>
                    </a:p>
                    <a:p>
                      <a:pPr marL="0" indent="0" algn="l">
                        <a:buFontTx/>
                        <a:buNone/>
                      </a:pPr>
                      <a:r>
                        <a:rPr lang="en-US" sz="1000" dirty="0" smtClean="0">
                          <a:solidFill>
                            <a:schemeClr val="bg2">
                              <a:lumMod val="25000"/>
                            </a:schemeClr>
                          </a:solidFill>
                          <a:latin typeface="Century Gothic" panose="020B0502020202020204" pitchFamily="34" charset="0"/>
                        </a:rPr>
                        <a:t>- Count </a:t>
                      </a:r>
                      <a:r>
                        <a:rPr lang="en-US" sz="1000" dirty="0">
                          <a:solidFill>
                            <a:schemeClr val="bg2">
                              <a:lumMod val="25000"/>
                            </a:schemeClr>
                          </a:solidFill>
                          <a:latin typeface="Century Gothic" panose="020B0502020202020204" pitchFamily="34" charset="0"/>
                        </a:rPr>
                        <a:t>up to six </a:t>
                      </a:r>
                      <a:r>
                        <a:rPr lang="en-US" sz="1000" dirty="0" smtClean="0">
                          <a:solidFill>
                            <a:schemeClr val="bg2">
                              <a:lumMod val="25000"/>
                            </a:schemeClr>
                          </a:solidFill>
                          <a:latin typeface="Century Gothic" panose="020B0502020202020204" pitchFamily="34" charset="0"/>
                        </a:rPr>
                        <a:t>objects</a:t>
                      </a:r>
                      <a:r>
                        <a:rPr lang="en-US" sz="1000" baseline="0" dirty="0" smtClean="0">
                          <a:solidFill>
                            <a:schemeClr val="bg2">
                              <a:lumMod val="25000"/>
                            </a:schemeClr>
                          </a:solidFill>
                          <a:latin typeface="Century Gothic" panose="020B0502020202020204" pitchFamily="34" charset="0"/>
                        </a:rPr>
                        <a:t> - </a:t>
                      </a:r>
                      <a:r>
                        <a:rPr lang="en-US" sz="1000" dirty="0" smtClean="0">
                          <a:solidFill>
                            <a:schemeClr val="bg2">
                              <a:lumMod val="25000"/>
                            </a:schemeClr>
                          </a:solidFill>
                          <a:latin typeface="Century Gothic" panose="020B0502020202020204" pitchFamily="34" charset="0"/>
                        </a:rPr>
                        <a:t>One </a:t>
                      </a:r>
                      <a:r>
                        <a:rPr lang="en-US" sz="1000" dirty="0">
                          <a:solidFill>
                            <a:schemeClr val="bg2">
                              <a:lumMod val="25000"/>
                            </a:schemeClr>
                          </a:solidFill>
                          <a:latin typeface="Century Gothic" panose="020B0502020202020204" pitchFamily="34" charset="0"/>
                        </a:rPr>
                        <a:t>more or one fewer </a:t>
                      </a:r>
                      <a:endParaRPr lang="en-US" sz="1000" dirty="0" smtClean="0">
                        <a:solidFill>
                          <a:schemeClr val="bg2">
                            <a:lumMod val="25000"/>
                          </a:schemeClr>
                        </a:solidFill>
                        <a:latin typeface="Century Gothic" panose="020B0502020202020204" pitchFamily="34" charset="0"/>
                      </a:endParaRPr>
                    </a:p>
                    <a:p>
                      <a:pPr marL="0" indent="0" algn="l">
                        <a:buFontTx/>
                        <a:buNone/>
                      </a:pPr>
                      <a:r>
                        <a:rPr lang="en-US" sz="1000" dirty="0" smtClean="0">
                          <a:solidFill>
                            <a:schemeClr val="bg2">
                              <a:lumMod val="25000"/>
                            </a:schemeClr>
                          </a:solidFill>
                          <a:latin typeface="Century Gothic" panose="020B0502020202020204" pitchFamily="34" charset="0"/>
                        </a:rPr>
                        <a:t>- Order </a:t>
                      </a:r>
                      <a:r>
                        <a:rPr lang="en-US" sz="1000" dirty="0">
                          <a:solidFill>
                            <a:schemeClr val="bg2">
                              <a:lumMod val="25000"/>
                            </a:schemeClr>
                          </a:solidFill>
                          <a:latin typeface="Century Gothic" panose="020B0502020202020204" pitchFamily="34" charset="0"/>
                        </a:rPr>
                        <a:t>numbers 1 – </a:t>
                      </a:r>
                      <a:r>
                        <a:rPr lang="en-US" sz="1000" dirty="0" smtClean="0">
                          <a:solidFill>
                            <a:schemeClr val="bg2">
                              <a:lumMod val="25000"/>
                            </a:schemeClr>
                          </a:solidFill>
                          <a:latin typeface="Century Gothic" panose="020B0502020202020204" pitchFamily="34" charset="0"/>
                        </a:rPr>
                        <a:t>6</a:t>
                      </a:r>
                    </a:p>
                    <a:p>
                      <a:pPr marL="0" indent="0" algn="l">
                        <a:buFontTx/>
                        <a:buNone/>
                      </a:pPr>
                      <a:r>
                        <a:rPr lang="en-US" sz="1000" dirty="0" smtClean="0">
                          <a:solidFill>
                            <a:schemeClr val="bg2">
                              <a:lumMod val="25000"/>
                            </a:schemeClr>
                          </a:solidFill>
                          <a:latin typeface="Century Gothic" panose="020B0502020202020204" pitchFamily="34" charset="0"/>
                        </a:rPr>
                        <a:t>-</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Conservation </a:t>
                      </a:r>
                      <a:r>
                        <a:rPr lang="en-US" sz="1000" dirty="0">
                          <a:solidFill>
                            <a:schemeClr val="bg2">
                              <a:lumMod val="25000"/>
                            </a:schemeClr>
                          </a:solidFill>
                          <a:latin typeface="Century Gothic" panose="020B0502020202020204" pitchFamily="34" charset="0"/>
                        </a:rPr>
                        <a:t>of numbers within six</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algn="ctr"/>
                      <a:r>
                        <a:rPr lang="en-US" sz="1200" b="1" u="sng" dirty="0">
                          <a:solidFill>
                            <a:schemeClr val="bg2">
                              <a:lumMod val="25000"/>
                            </a:schemeClr>
                          </a:solidFill>
                          <a:latin typeface="Century Gothic" panose="020B0502020202020204" pitchFamily="34" charset="0"/>
                        </a:rPr>
                        <a:t>Addition and subtraction within 6</a:t>
                      </a:r>
                    </a:p>
                    <a:p>
                      <a:pPr marL="0" indent="0" algn="l">
                        <a:buFontTx/>
                        <a:buNone/>
                      </a:pPr>
                      <a:r>
                        <a:rPr lang="en-US" sz="1000" dirty="0" smtClean="0">
                          <a:solidFill>
                            <a:schemeClr val="bg2">
                              <a:lumMod val="25000"/>
                            </a:schemeClr>
                          </a:solidFill>
                          <a:latin typeface="Century Gothic" panose="020B0502020202020204" pitchFamily="34" charset="0"/>
                        </a:rPr>
                        <a:t>- Explore </a:t>
                      </a:r>
                      <a:r>
                        <a:rPr lang="en-US" sz="1000" dirty="0">
                          <a:solidFill>
                            <a:schemeClr val="bg2">
                              <a:lumMod val="25000"/>
                            </a:schemeClr>
                          </a:solidFill>
                          <a:latin typeface="Century Gothic" panose="020B0502020202020204" pitchFamily="34" charset="0"/>
                        </a:rPr>
                        <a:t>zero </a:t>
                      </a:r>
                      <a:endParaRPr lang="en-US" sz="1000" dirty="0" smtClean="0">
                        <a:solidFill>
                          <a:schemeClr val="bg2">
                            <a:lumMod val="25000"/>
                          </a:schemeClr>
                        </a:solidFill>
                        <a:latin typeface="Century Gothic" panose="020B0502020202020204" pitchFamily="34" charset="0"/>
                      </a:endParaRPr>
                    </a:p>
                    <a:p>
                      <a:pPr marL="0" indent="0" algn="l">
                        <a:buFontTx/>
                        <a:buNone/>
                      </a:pPr>
                      <a:r>
                        <a:rPr lang="en-US" sz="1000" dirty="0" smtClean="0">
                          <a:solidFill>
                            <a:schemeClr val="bg2">
                              <a:lumMod val="25000"/>
                            </a:schemeClr>
                          </a:solidFill>
                          <a:latin typeface="Century Gothic" panose="020B0502020202020204" pitchFamily="34" charset="0"/>
                        </a:rPr>
                        <a:t>- Explore </a:t>
                      </a:r>
                      <a:r>
                        <a:rPr lang="en-US" sz="1000" dirty="0">
                          <a:solidFill>
                            <a:schemeClr val="bg2">
                              <a:lumMod val="25000"/>
                            </a:schemeClr>
                          </a:solidFill>
                          <a:latin typeface="Century Gothic" panose="020B0502020202020204" pitchFamily="34" charset="0"/>
                        </a:rPr>
                        <a:t>addition </a:t>
                      </a:r>
                      <a:r>
                        <a:rPr lang="en-US" sz="1000" dirty="0" smtClean="0">
                          <a:solidFill>
                            <a:schemeClr val="bg2">
                              <a:lumMod val="25000"/>
                            </a:schemeClr>
                          </a:solidFill>
                          <a:latin typeface="Century Gothic" panose="020B0502020202020204" pitchFamily="34" charset="0"/>
                        </a:rPr>
                        <a:t>&amp;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subtraction </a:t>
                      </a:r>
                      <a:endParaRPr lang="en-US" sz="1000" b="1" dirty="0">
                        <a:solidFill>
                          <a:schemeClr val="bg2">
                            <a:lumMod val="25000"/>
                          </a:schemeClr>
                        </a:solidFill>
                        <a:latin typeface="Century Gothic" panose="020B0502020202020204" pitchFamily="34" charset="0"/>
                        <a:cs typeface="Amatic SC" panose="00000500000000000000" pitchFamily="2" charset="-79"/>
                      </a:endParaRPr>
                    </a:p>
                    <a:p>
                      <a:pPr algn="ctr"/>
                      <a:r>
                        <a:rPr lang="en-GB" sz="1200" b="1" u="sng" dirty="0">
                          <a:solidFill>
                            <a:schemeClr val="bg2">
                              <a:lumMod val="25000"/>
                            </a:schemeClr>
                          </a:solidFill>
                          <a:latin typeface="Century Gothic" panose="020B0502020202020204" pitchFamily="34" charset="0"/>
                        </a:rPr>
                        <a:t>Measures </a:t>
                      </a:r>
                    </a:p>
                    <a:p>
                      <a:pPr algn="l"/>
                      <a:r>
                        <a:rPr lang="en-US" sz="1000" dirty="0" smtClean="0">
                          <a:solidFill>
                            <a:schemeClr val="bg2">
                              <a:lumMod val="25000"/>
                            </a:schemeClr>
                          </a:solidFill>
                          <a:latin typeface="Century Gothic" panose="020B0502020202020204" pitchFamily="34" charset="0"/>
                        </a:rPr>
                        <a:t>- Estimate</a:t>
                      </a:r>
                      <a:r>
                        <a:rPr lang="en-US" sz="1000" dirty="0">
                          <a:solidFill>
                            <a:schemeClr val="bg2">
                              <a:lumMod val="25000"/>
                            </a:schemeClr>
                          </a:solidFill>
                          <a:latin typeface="Century Gothic" panose="020B0502020202020204" pitchFamily="34" charset="0"/>
                        </a:rPr>
                        <a:t>, order compare, discuss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explore capacity, weight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lengths</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algn="ctr"/>
                      <a:r>
                        <a:rPr lang="en-GB" sz="1200" b="1" u="sng" dirty="0">
                          <a:solidFill>
                            <a:schemeClr val="bg2">
                              <a:lumMod val="25000"/>
                            </a:schemeClr>
                          </a:solidFill>
                          <a:latin typeface="Century Gothic" panose="020B0502020202020204" pitchFamily="34" charset="0"/>
                        </a:rPr>
                        <a:t>Shape and sorting</a:t>
                      </a:r>
                    </a:p>
                    <a:p>
                      <a:pPr marL="0" indent="0" algn="l">
                        <a:buFontTx/>
                        <a:buNone/>
                      </a:pPr>
                      <a:r>
                        <a:rPr lang="en-US" sz="1000" dirty="0" smtClean="0">
                          <a:solidFill>
                            <a:schemeClr val="bg2">
                              <a:lumMod val="25000"/>
                            </a:schemeClr>
                          </a:solidFill>
                          <a:latin typeface="Century Gothic" panose="020B0502020202020204" pitchFamily="34" charset="0"/>
                        </a:rPr>
                        <a:t>- Describe</a:t>
                      </a:r>
                      <a:r>
                        <a:rPr lang="en-US" sz="1000" dirty="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sort 2-D &amp; 3-D shapes </a:t>
                      </a:r>
                      <a:endParaRPr lang="en-US" sz="1000" dirty="0" smtClean="0">
                        <a:solidFill>
                          <a:schemeClr val="bg2">
                            <a:lumMod val="25000"/>
                          </a:schemeClr>
                        </a:solidFill>
                        <a:latin typeface="Century Gothic" panose="020B0502020202020204" pitchFamily="34" charset="0"/>
                      </a:endParaRPr>
                    </a:p>
                    <a:p>
                      <a:pPr marL="0" indent="0" algn="l">
                        <a:buFontTx/>
                        <a:buNone/>
                      </a:pPr>
                      <a:r>
                        <a:rPr lang="en-US" sz="1000" dirty="0" smtClean="0">
                          <a:solidFill>
                            <a:schemeClr val="bg2">
                              <a:lumMod val="25000"/>
                            </a:schemeClr>
                          </a:solidFill>
                          <a:latin typeface="Century Gothic" panose="020B0502020202020204" pitchFamily="34" charset="0"/>
                        </a:rPr>
                        <a:t>- Describe </a:t>
                      </a:r>
                      <a:r>
                        <a:rPr lang="en-US" sz="1000" dirty="0">
                          <a:solidFill>
                            <a:schemeClr val="bg2">
                              <a:lumMod val="25000"/>
                            </a:schemeClr>
                          </a:solidFill>
                          <a:latin typeface="Century Gothic" panose="020B0502020202020204" pitchFamily="34" charset="0"/>
                        </a:rPr>
                        <a:t>position accurately</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algn="ctr"/>
                      <a:r>
                        <a:rPr lang="en-GB" sz="1200" b="1" u="sng" dirty="0">
                          <a:solidFill>
                            <a:schemeClr val="bg2">
                              <a:lumMod val="25000"/>
                            </a:schemeClr>
                          </a:solidFill>
                          <a:latin typeface="Century Gothic" panose="020B0502020202020204" pitchFamily="34" charset="0"/>
                        </a:rPr>
                        <a:t>Calendar and time</a:t>
                      </a:r>
                    </a:p>
                    <a:p>
                      <a:pPr marL="0" indent="0" algn="l">
                        <a:buFontTx/>
                        <a:buNone/>
                      </a:pPr>
                      <a:r>
                        <a:rPr lang="en-US" sz="1000" dirty="0" smtClean="0">
                          <a:solidFill>
                            <a:schemeClr val="bg2">
                              <a:lumMod val="25000"/>
                            </a:schemeClr>
                          </a:solidFill>
                          <a:latin typeface="Century Gothic" panose="020B0502020202020204" pitchFamily="34" charset="0"/>
                        </a:rPr>
                        <a:t>- Days </a:t>
                      </a:r>
                      <a:r>
                        <a:rPr lang="en-US" sz="1000" dirty="0">
                          <a:solidFill>
                            <a:schemeClr val="bg2">
                              <a:lumMod val="25000"/>
                            </a:schemeClr>
                          </a:solidFill>
                          <a:latin typeface="Century Gothic" panose="020B0502020202020204" pitchFamily="34" charset="0"/>
                        </a:rPr>
                        <a:t>of the week, seasons </a:t>
                      </a:r>
                      <a:endParaRPr lang="en-US" sz="1000" dirty="0" smtClean="0">
                        <a:solidFill>
                          <a:schemeClr val="bg2">
                            <a:lumMod val="25000"/>
                          </a:schemeClr>
                        </a:solidFill>
                        <a:latin typeface="Century Gothic" panose="020B0502020202020204" pitchFamily="34" charset="0"/>
                      </a:endParaRPr>
                    </a:p>
                    <a:p>
                      <a:pPr marL="0" indent="0" algn="l">
                        <a:buFontTx/>
                        <a:buNone/>
                      </a:pPr>
                      <a:r>
                        <a:rPr lang="en-US" sz="1000" dirty="0" smtClean="0">
                          <a:solidFill>
                            <a:schemeClr val="bg2">
                              <a:lumMod val="25000"/>
                            </a:schemeClr>
                          </a:solidFill>
                          <a:latin typeface="Century Gothic" panose="020B0502020202020204" pitchFamily="34" charset="0"/>
                        </a:rPr>
                        <a:t>- Sequence </a:t>
                      </a:r>
                      <a:r>
                        <a:rPr lang="en-US" sz="1000" dirty="0">
                          <a:solidFill>
                            <a:schemeClr val="bg2">
                              <a:lumMod val="25000"/>
                            </a:schemeClr>
                          </a:solidFill>
                          <a:latin typeface="Century Gothic" panose="020B0502020202020204" pitchFamily="34" charset="0"/>
                        </a:rPr>
                        <a:t>daily events</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u="sng" dirty="0">
                          <a:solidFill>
                            <a:schemeClr val="bg2">
                              <a:lumMod val="25000"/>
                            </a:schemeClr>
                          </a:solidFill>
                          <a:latin typeface="Century Gothic" panose="020B0502020202020204" pitchFamily="34" charset="0"/>
                        </a:rPr>
                        <a:t>Numbers within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Count </a:t>
                      </a:r>
                      <a:r>
                        <a:rPr lang="en-US" sz="1000" dirty="0">
                          <a:solidFill>
                            <a:schemeClr val="bg2">
                              <a:lumMod val="25000"/>
                            </a:schemeClr>
                          </a:solidFill>
                          <a:latin typeface="Century Gothic" panose="020B0502020202020204" pitchFamily="34" charset="0"/>
                        </a:rPr>
                        <a:t>up to </a:t>
                      </a:r>
                      <a:r>
                        <a:rPr lang="en-US" sz="1000" dirty="0" smtClean="0">
                          <a:solidFill>
                            <a:schemeClr val="bg2">
                              <a:lumMod val="25000"/>
                            </a:schemeClr>
                          </a:solidFill>
                          <a:latin typeface="Century Gothic" panose="020B0502020202020204" pitchFamily="34" charset="0"/>
                        </a:rPr>
                        <a:t>ten</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objects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Represent</a:t>
                      </a:r>
                      <a:r>
                        <a:rPr lang="en-US" sz="1000" dirty="0">
                          <a:solidFill>
                            <a:schemeClr val="bg2">
                              <a:lumMod val="25000"/>
                            </a:schemeClr>
                          </a:solidFill>
                          <a:latin typeface="Century Gothic" panose="020B0502020202020204" pitchFamily="34" charset="0"/>
                        </a:rPr>
                        <a:t>, order </a:t>
                      </a:r>
                      <a:r>
                        <a:rPr lang="en-US" sz="1000" dirty="0" smtClean="0">
                          <a:solidFill>
                            <a:schemeClr val="bg2">
                              <a:lumMod val="25000"/>
                            </a:schemeClr>
                          </a:solidFill>
                          <a:latin typeface="Century Gothic" panose="020B0502020202020204" pitchFamily="34" charset="0"/>
                        </a:rPr>
                        <a:t>&amp;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explore </a:t>
                      </a:r>
                      <a:r>
                        <a:rPr lang="en-US" sz="1000" dirty="0">
                          <a:solidFill>
                            <a:schemeClr val="bg2">
                              <a:lumMod val="25000"/>
                            </a:schemeClr>
                          </a:solidFill>
                          <a:latin typeface="Century Gothic" panose="020B0502020202020204" pitchFamily="34" charset="0"/>
                        </a:rPr>
                        <a:t>numbers to ten </a:t>
                      </a:r>
                      <a:endParaRPr lang="en-US" sz="1000" dirty="0" smtClean="0">
                        <a:solidFill>
                          <a:schemeClr val="bg2">
                            <a:lumMod val="25000"/>
                          </a:scheme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One </a:t>
                      </a:r>
                      <a:r>
                        <a:rPr lang="en-US" sz="1000" dirty="0">
                          <a:solidFill>
                            <a:schemeClr val="bg2">
                              <a:lumMod val="25000"/>
                            </a:schemeClr>
                          </a:solidFill>
                          <a:latin typeface="Century Gothic" panose="020B0502020202020204" pitchFamily="34" charset="0"/>
                        </a:rPr>
                        <a:t>more or fewer, one greater or less</a:t>
                      </a:r>
                      <a:endParaRPr lang="en-GB" sz="1000" b="1" dirty="0">
                        <a:solidFill>
                          <a:schemeClr val="bg2">
                            <a:lumMod val="25000"/>
                          </a:schemeClr>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u="sng" dirty="0">
                          <a:solidFill>
                            <a:schemeClr val="bg2">
                              <a:lumMod val="25000"/>
                            </a:schemeClr>
                          </a:solidFill>
                          <a:latin typeface="Century Gothic" panose="020B0502020202020204" pitchFamily="34" charset="0"/>
                        </a:rPr>
                        <a:t>Addition and subtraction within 10</a:t>
                      </a:r>
                      <a:endParaRPr lang="en-GB" sz="1200" b="1" u="sng" dirty="0">
                        <a:solidFill>
                          <a:schemeClr val="bg2">
                            <a:lumMod val="25000"/>
                          </a:scheme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Explore </a:t>
                      </a:r>
                      <a:r>
                        <a:rPr lang="en-US" sz="1000" dirty="0">
                          <a:solidFill>
                            <a:schemeClr val="bg2">
                              <a:lumMod val="25000"/>
                            </a:schemeClr>
                          </a:solidFill>
                          <a:latin typeface="Century Gothic" panose="020B0502020202020204" pitchFamily="34" charset="0"/>
                        </a:rPr>
                        <a:t>addition as counting on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subtraction as taking away</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u="sng" dirty="0">
                          <a:solidFill>
                            <a:schemeClr val="bg2">
                              <a:lumMod val="25000"/>
                            </a:schemeClr>
                          </a:solidFill>
                          <a:latin typeface="Century Gothic" panose="020B0502020202020204" pitchFamily="34" charset="0"/>
                        </a:rPr>
                        <a:t>Numbers within 15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Count </a:t>
                      </a:r>
                      <a:r>
                        <a:rPr lang="en-US" sz="1000" dirty="0">
                          <a:solidFill>
                            <a:schemeClr val="bg2">
                              <a:lumMod val="25000"/>
                            </a:schemeClr>
                          </a:solidFill>
                          <a:latin typeface="Century Gothic" panose="020B0502020202020204" pitchFamily="34" charset="0"/>
                        </a:rPr>
                        <a:t>up to 15 objects </a:t>
                      </a:r>
                      <a:r>
                        <a:rPr lang="en-US" sz="1000" dirty="0" smtClean="0">
                          <a:solidFill>
                            <a:schemeClr val="bg2">
                              <a:lumMod val="25000"/>
                            </a:schemeClr>
                          </a:solidFill>
                          <a:latin typeface="Century Gothic" panose="020B0502020202020204" pitchFamily="34" charset="0"/>
                        </a:rPr>
                        <a:t>&amp;</a:t>
                      </a:r>
                      <a:r>
                        <a:rPr lang="en-US" sz="1000" baseline="0" dirty="0" smtClean="0">
                          <a:solidFill>
                            <a:schemeClr val="bg2">
                              <a:lumMod val="25000"/>
                            </a:schemeClr>
                          </a:solidFill>
                          <a:latin typeface="Century Gothic" panose="020B0502020202020204" pitchFamily="34" charset="0"/>
                        </a:rPr>
                        <a:t> </a:t>
                      </a:r>
                      <a:r>
                        <a:rPr lang="en-US" sz="1000" dirty="0" err="1" smtClean="0">
                          <a:solidFill>
                            <a:schemeClr val="bg2">
                              <a:lumMod val="25000"/>
                            </a:schemeClr>
                          </a:solidFill>
                          <a:latin typeface="Century Gothic" panose="020B0502020202020204" pitchFamily="34" charset="0"/>
                        </a:rPr>
                        <a:t>recognise</a:t>
                      </a:r>
                      <a:r>
                        <a:rPr lang="en-US" sz="1000" dirty="0" smtClean="0">
                          <a:solidFill>
                            <a:schemeClr val="bg2">
                              <a:lumMod val="25000"/>
                            </a:schemeClr>
                          </a:solidFill>
                          <a:latin typeface="Century Gothic" panose="020B0502020202020204" pitchFamily="34" charset="0"/>
                        </a:rPr>
                        <a:t> </a:t>
                      </a:r>
                      <a:r>
                        <a:rPr lang="en-US" sz="1000" dirty="0">
                          <a:solidFill>
                            <a:schemeClr val="bg2">
                              <a:lumMod val="25000"/>
                            </a:schemeClr>
                          </a:solidFill>
                          <a:latin typeface="Century Gothic" panose="020B0502020202020204" pitchFamily="34" charset="0"/>
                        </a:rPr>
                        <a:t>different representations </a:t>
                      </a:r>
                      <a:endParaRPr lang="en-US" sz="1000" dirty="0" smtClean="0">
                        <a:solidFill>
                          <a:schemeClr val="bg2">
                            <a:lumMod val="25000"/>
                          </a:scheme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Order &amp;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explore </a:t>
                      </a:r>
                      <a:r>
                        <a:rPr lang="en-US" sz="1000" dirty="0">
                          <a:solidFill>
                            <a:schemeClr val="bg2">
                              <a:lumMod val="25000"/>
                            </a:schemeClr>
                          </a:solidFill>
                          <a:latin typeface="Century Gothic" panose="020B0502020202020204" pitchFamily="34" charset="0"/>
                        </a:rPr>
                        <a:t>numbers to 15 </a:t>
                      </a:r>
                      <a:endParaRPr lang="en-US" sz="1000" dirty="0" smtClean="0">
                        <a:solidFill>
                          <a:schemeClr val="bg2">
                            <a:lumMod val="25000"/>
                          </a:schemeClr>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One </a:t>
                      </a:r>
                      <a:r>
                        <a:rPr lang="en-US" sz="1000" dirty="0">
                          <a:solidFill>
                            <a:schemeClr val="bg2">
                              <a:lumMod val="25000"/>
                            </a:schemeClr>
                          </a:solidFill>
                          <a:latin typeface="Century Gothic" panose="020B0502020202020204" pitchFamily="34" charset="0"/>
                        </a:rPr>
                        <a:t>more or fewer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solidFill>
                          <a:schemeClr val="bg2">
                            <a:lumMod val="25000"/>
                          </a:schemeClr>
                        </a:solidFill>
                        <a:latin typeface="Century Gothic" panose="020B050202020202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solidFill>
                          <a:schemeClr val="bg2">
                            <a:lumMod val="25000"/>
                          </a:schemeClr>
                        </a:solidFill>
                        <a:latin typeface="Century Gothic" panose="020B0502020202020204" pitchFamily="34" charset="0"/>
                        <a:cs typeface="Amatic SC" panose="00000500000000000000" pitchFamily="2" charset="-79"/>
                      </a:endParaRPr>
                    </a:p>
                    <a:p>
                      <a:pPr algn="ctr"/>
                      <a:endParaRPr lang="en-GB" sz="1100" dirty="0">
                        <a:solidFill>
                          <a:schemeClr val="bg1">
                            <a:lumMod val="50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u="sng" dirty="0">
                          <a:solidFill>
                            <a:schemeClr val="bg2">
                              <a:lumMod val="25000"/>
                            </a:schemeClr>
                          </a:solidFill>
                          <a:latin typeface="Century Gothic" panose="020B0502020202020204" pitchFamily="34" charset="0"/>
                        </a:rPr>
                        <a:t>Grouping and sharing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000" dirty="0" smtClean="0">
                          <a:solidFill>
                            <a:schemeClr val="bg2">
                              <a:lumMod val="25000"/>
                            </a:schemeClr>
                          </a:solidFill>
                          <a:latin typeface="Century Gothic" panose="020B0502020202020204" pitchFamily="34" charset="0"/>
                        </a:rPr>
                        <a:t>Counting &amp; </a:t>
                      </a:r>
                      <a:r>
                        <a:rPr lang="en-US" sz="1000" dirty="0">
                          <a:solidFill>
                            <a:schemeClr val="bg2">
                              <a:lumMod val="25000"/>
                            </a:schemeClr>
                          </a:solidFill>
                          <a:latin typeface="Century Gothic" panose="020B0502020202020204" pitchFamily="34" charset="0"/>
                        </a:rPr>
                        <a:t>sharing in equal groups </a:t>
                      </a:r>
                      <a:endParaRPr lang="en-US" sz="1000" dirty="0" smtClean="0">
                        <a:solidFill>
                          <a:schemeClr val="bg2">
                            <a:lumMod val="25000"/>
                          </a:schemeClr>
                        </a:solidFill>
                        <a:latin typeface="Century Gothic" panose="020B0502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000" dirty="0" smtClean="0">
                          <a:solidFill>
                            <a:schemeClr val="bg2">
                              <a:lumMod val="25000"/>
                            </a:schemeClr>
                          </a:solidFill>
                          <a:latin typeface="Century Gothic" panose="020B0502020202020204" pitchFamily="34" charset="0"/>
                        </a:rPr>
                        <a:t>Grouping </a:t>
                      </a:r>
                      <a:r>
                        <a:rPr lang="en-US" sz="1000" dirty="0">
                          <a:solidFill>
                            <a:schemeClr val="bg2">
                              <a:lumMod val="25000"/>
                            </a:schemeClr>
                          </a:solidFill>
                          <a:latin typeface="Century Gothic" panose="020B0502020202020204" pitchFamily="34" charset="0"/>
                        </a:rPr>
                        <a:t>into fives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tens </a:t>
                      </a:r>
                      <a:endParaRPr lang="en-US" sz="1000" dirty="0" smtClean="0">
                        <a:solidFill>
                          <a:schemeClr val="bg2">
                            <a:lumMod val="25000"/>
                          </a:schemeClr>
                        </a:solidFill>
                        <a:latin typeface="Century Gothic" panose="020B0502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000" dirty="0" smtClean="0">
                          <a:solidFill>
                            <a:schemeClr val="bg2">
                              <a:lumMod val="25000"/>
                            </a:schemeClr>
                          </a:solidFill>
                          <a:latin typeface="Century Gothic" panose="020B0502020202020204" pitchFamily="34" charset="0"/>
                        </a:rPr>
                        <a:t>Relationship </a:t>
                      </a:r>
                      <a:r>
                        <a:rPr lang="en-US" sz="1000" dirty="0">
                          <a:solidFill>
                            <a:schemeClr val="bg2">
                              <a:lumMod val="25000"/>
                            </a:schemeClr>
                          </a:solidFill>
                          <a:latin typeface="Century Gothic" panose="020B0502020202020204" pitchFamily="34" charset="0"/>
                        </a:rPr>
                        <a:t>between grouping </a:t>
                      </a:r>
                      <a:r>
                        <a:rPr lang="en-US" sz="1000" dirty="0" smtClean="0">
                          <a:solidFill>
                            <a:schemeClr val="bg2">
                              <a:lumMod val="25000"/>
                            </a:schemeClr>
                          </a:solidFill>
                          <a:latin typeface="Century Gothic" panose="020B0502020202020204" pitchFamily="34" charset="0"/>
                        </a:rPr>
                        <a:t>&amp;</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 </a:t>
                      </a:r>
                      <a:r>
                        <a:rPr lang="en-US" sz="1000" dirty="0">
                          <a:solidFill>
                            <a:schemeClr val="bg2">
                              <a:lumMod val="25000"/>
                            </a:schemeClr>
                          </a:solidFill>
                          <a:latin typeface="Century Gothic" panose="020B0502020202020204" pitchFamily="34" charset="0"/>
                        </a:rPr>
                        <a:t>sharing</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u="sng" dirty="0">
                          <a:solidFill>
                            <a:schemeClr val="bg2">
                              <a:lumMod val="25000"/>
                            </a:schemeClr>
                          </a:solidFill>
                          <a:latin typeface="Century Gothic" panose="020B0502020202020204" pitchFamily="34" charset="0"/>
                        </a:rPr>
                        <a:t>Numbers within 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Count </a:t>
                      </a:r>
                      <a:r>
                        <a:rPr lang="en-US" sz="1000" dirty="0">
                          <a:solidFill>
                            <a:schemeClr val="bg2">
                              <a:lumMod val="25000"/>
                            </a:schemeClr>
                          </a:solidFill>
                          <a:latin typeface="Century Gothic" panose="020B0502020202020204" pitchFamily="34" charset="0"/>
                        </a:rPr>
                        <a:t>up to 10 objects </a:t>
                      </a:r>
                      <a:r>
                        <a:rPr lang="en-US" sz="1000" dirty="0" smtClean="0">
                          <a:solidFill>
                            <a:schemeClr val="bg2">
                              <a:lumMod val="25000"/>
                            </a:schemeClr>
                          </a:solidFill>
                          <a:latin typeface="Century Gothic" panose="020B0502020202020204" pitchFamily="34" charset="0"/>
                        </a:rPr>
                        <a:t>-</a:t>
                      </a:r>
                      <a:r>
                        <a:rPr lang="en-US" sz="1000" baseline="0" dirty="0" smtClean="0">
                          <a:solidFill>
                            <a:schemeClr val="bg2">
                              <a:lumMod val="25000"/>
                            </a:schemeClr>
                          </a:solidFill>
                          <a:latin typeface="Century Gothic" panose="020B0502020202020204" pitchFamily="34" charset="0"/>
                        </a:rPr>
                        <a:t> </a:t>
                      </a:r>
                      <a:r>
                        <a:rPr lang="en-US" sz="1000" dirty="0" smtClean="0">
                          <a:solidFill>
                            <a:schemeClr val="bg2">
                              <a:lumMod val="25000"/>
                            </a:schemeClr>
                          </a:solidFill>
                          <a:latin typeface="Century Gothic" panose="020B0502020202020204" pitchFamily="34" charset="0"/>
                        </a:rPr>
                        <a:t>Represent</a:t>
                      </a:r>
                      <a:r>
                        <a:rPr lang="en-US" sz="1000" dirty="0">
                          <a:solidFill>
                            <a:schemeClr val="bg2">
                              <a:lumMod val="25000"/>
                            </a:schemeClr>
                          </a:solidFill>
                          <a:latin typeface="Century Gothic" panose="020B0502020202020204" pitchFamily="34" charset="0"/>
                        </a:rPr>
                        <a:t>, order </a:t>
                      </a:r>
                      <a:r>
                        <a:rPr lang="en-US" sz="1000" dirty="0" smtClean="0">
                          <a:solidFill>
                            <a:schemeClr val="bg2">
                              <a:lumMod val="25000"/>
                            </a:schemeClr>
                          </a:solidFill>
                          <a:latin typeface="Century Gothic" panose="020B0502020202020204" pitchFamily="34" charset="0"/>
                        </a:rPr>
                        <a:t>&amp; </a:t>
                      </a:r>
                      <a:r>
                        <a:rPr lang="en-US" sz="1000" dirty="0">
                          <a:solidFill>
                            <a:schemeClr val="bg2">
                              <a:lumMod val="25000"/>
                            </a:schemeClr>
                          </a:solidFill>
                          <a:latin typeface="Century Gothic" panose="020B0502020202020204" pitchFamily="34" charset="0"/>
                        </a:rPr>
                        <a:t>explore numbers to 15 </a:t>
                      </a:r>
                      <a:r>
                        <a:rPr lang="en-US" sz="1000" baseline="0" dirty="0" smtClean="0">
                          <a:solidFill>
                            <a:schemeClr val="bg2">
                              <a:lumMod val="25000"/>
                            </a:schemeClr>
                          </a:solidFill>
                          <a:latin typeface="Century Gothic" panose="020B0502020202020204" pitchFamily="34" charset="0"/>
                        </a:rPr>
                        <a:t>    - </a:t>
                      </a:r>
                      <a:r>
                        <a:rPr lang="en-US" sz="1000" dirty="0" smtClean="0">
                          <a:solidFill>
                            <a:schemeClr val="bg2">
                              <a:lumMod val="25000"/>
                            </a:schemeClr>
                          </a:solidFill>
                          <a:latin typeface="Century Gothic" panose="020B0502020202020204" pitchFamily="34" charset="0"/>
                        </a:rPr>
                        <a:t>One </a:t>
                      </a:r>
                      <a:r>
                        <a:rPr lang="en-US" sz="1000" dirty="0">
                          <a:solidFill>
                            <a:schemeClr val="bg2">
                              <a:lumMod val="25000"/>
                            </a:schemeClr>
                          </a:solidFill>
                          <a:latin typeface="Century Gothic" panose="020B0502020202020204" pitchFamily="34" charset="0"/>
                        </a:rPr>
                        <a:t>more or fewer</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u="sng" dirty="0">
                          <a:solidFill>
                            <a:schemeClr val="bg2">
                              <a:lumMod val="25000"/>
                            </a:schemeClr>
                          </a:solidFill>
                          <a:latin typeface="Century Gothic" panose="020B0502020202020204" pitchFamily="34" charset="0"/>
                        </a:rPr>
                        <a:t>Doubling and halving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bg2">
                              <a:lumMod val="25000"/>
                            </a:schemeClr>
                          </a:solidFill>
                          <a:latin typeface="Century Gothic" panose="020B0502020202020204" pitchFamily="34" charset="0"/>
                        </a:rPr>
                        <a:t>- Doubling &amp; halving, </a:t>
                      </a:r>
                      <a:r>
                        <a:rPr lang="en-US" sz="1000" dirty="0">
                          <a:solidFill>
                            <a:schemeClr val="bg2">
                              <a:lumMod val="25000"/>
                            </a:schemeClr>
                          </a:solidFill>
                          <a:latin typeface="Century Gothic" panose="020B0502020202020204" pitchFamily="34" charset="0"/>
                        </a:rPr>
                        <a:t>&amp; the relationship between them </a:t>
                      </a:r>
                      <a:endParaRPr lang="en-GB" sz="1000" b="1" dirty="0">
                        <a:solidFill>
                          <a:schemeClr val="bg2">
                            <a:lumMod val="25000"/>
                          </a:schemeClr>
                        </a:solidFill>
                        <a:latin typeface="Century Gothic" panose="020B0502020202020204" pitchFamily="34" charset="0"/>
                        <a:cs typeface="Amatic SC" panose="00000500000000000000" pitchFamily="2" charset="-79"/>
                      </a:endParaRPr>
                    </a:p>
                    <a:p>
                      <a:pPr algn="ctr"/>
                      <a:endParaRPr lang="en-GB" sz="1800" dirty="0">
                        <a:solidFill>
                          <a:schemeClr val="bg1">
                            <a:lumMod val="50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GB" sz="1200" b="1" u="sng" dirty="0">
                          <a:solidFill>
                            <a:schemeClr val="bg2">
                              <a:lumMod val="25000"/>
                            </a:schemeClr>
                          </a:solidFill>
                          <a:latin typeface="Century Gothic" panose="020B0502020202020204" pitchFamily="34" charset="0"/>
                        </a:rPr>
                        <a:t>Shape and pattern</a:t>
                      </a:r>
                    </a:p>
                    <a:p>
                      <a:pPr marL="0" indent="0" algn="l">
                        <a:buFontTx/>
                        <a:buNone/>
                      </a:pPr>
                      <a:r>
                        <a:rPr lang="en-US" sz="1000" dirty="0" smtClean="0">
                          <a:latin typeface="Century Gothic" panose="020B0502020202020204" pitchFamily="34" charset="0"/>
                        </a:rPr>
                        <a:t>- Describe &amp; </a:t>
                      </a:r>
                      <a:r>
                        <a:rPr lang="en-US" sz="1000" dirty="0">
                          <a:latin typeface="Century Gothic" panose="020B0502020202020204" pitchFamily="34" charset="0"/>
                        </a:rPr>
                        <a:t>sort 2-D and 3-D shapes </a:t>
                      </a:r>
                      <a:endParaRPr lang="en-US" sz="1000" dirty="0" smtClean="0">
                        <a:latin typeface="Century Gothic" panose="020B0502020202020204" pitchFamily="34" charset="0"/>
                      </a:endParaRPr>
                    </a:p>
                    <a:p>
                      <a:pPr marL="0" indent="0" algn="l">
                        <a:buFontTx/>
                        <a:buNone/>
                      </a:pPr>
                      <a:r>
                        <a:rPr lang="en-US" sz="1000" dirty="0" smtClean="0">
                          <a:latin typeface="Century Gothic" panose="020B0502020202020204" pitchFamily="34" charset="0"/>
                        </a:rPr>
                        <a:t>- </a:t>
                      </a:r>
                      <a:r>
                        <a:rPr lang="en-US" sz="1000" dirty="0" err="1" smtClean="0">
                          <a:latin typeface="Century Gothic" panose="020B0502020202020204" pitchFamily="34" charset="0"/>
                        </a:rPr>
                        <a:t>Recognise</a:t>
                      </a:r>
                      <a:r>
                        <a:rPr lang="en-US" sz="1000" dirty="0">
                          <a:latin typeface="Century Gothic" panose="020B0502020202020204" pitchFamily="34" charset="0"/>
                        </a:rPr>
                        <a:t>, complete </a:t>
                      </a:r>
                      <a:r>
                        <a:rPr lang="en-US" sz="1000" dirty="0" smtClean="0">
                          <a:latin typeface="Century Gothic" panose="020B0502020202020204" pitchFamily="34" charset="0"/>
                        </a:rPr>
                        <a:t>&amp; </a:t>
                      </a:r>
                      <a:r>
                        <a:rPr lang="en-US" sz="1000" dirty="0">
                          <a:latin typeface="Century Gothic" panose="020B0502020202020204" pitchFamily="34" charset="0"/>
                        </a:rPr>
                        <a:t>create patterns</a:t>
                      </a:r>
                      <a:endParaRPr lang="en-GB" sz="1000" b="1" dirty="0">
                        <a:solidFill>
                          <a:schemeClr val="bg1">
                            <a:lumMod val="50000"/>
                          </a:schemeClr>
                        </a:solidFill>
                        <a:latin typeface="Century Gothic" panose="020B0502020202020204" pitchFamily="34" charset="0"/>
                      </a:endParaRPr>
                    </a:p>
                    <a:p>
                      <a:pPr algn="ctr"/>
                      <a:r>
                        <a:rPr lang="en-US" sz="1200" b="1" u="sng" dirty="0">
                          <a:solidFill>
                            <a:schemeClr val="bg2">
                              <a:lumMod val="25000"/>
                            </a:schemeClr>
                          </a:solidFill>
                          <a:latin typeface="Century Gothic" panose="020B0502020202020204" pitchFamily="34" charset="0"/>
                        </a:rPr>
                        <a:t>Addition and subtraction within 20</a:t>
                      </a:r>
                    </a:p>
                    <a:p>
                      <a:pPr marL="0" indent="0" algn="l">
                        <a:buFontTx/>
                        <a:buNone/>
                      </a:pPr>
                      <a:r>
                        <a:rPr lang="en-US" sz="1000" dirty="0" smtClean="0">
                          <a:latin typeface="Century Gothic" panose="020B0502020202020204" pitchFamily="34" charset="0"/>
                        </a:rPr>
                        <a:t>- Commutativity </a:t>
                      </a:r>
                      <a:endParaRPr lang="en-US" sz="1000" dirty="0">
                        <a:latin typeface="Century Gothic" panose="020B0502020202020204" pitchFamily="34" charset="0"/>
                      </a:endParaRPr>
                    </a:p>
                    <a:p>
                      <a:pPr marL="0" indent="0" algn="l">
                        <a:buFontTx/>
                        <a:buNone/>
                      </a:pPr>
                      <a:r>
                        <a:rPr lang="en-US" sz="1000" dirty="0" smtClean="0">
                          <a:latin typeface="Century Gothic" panose="020B0502020202020204" pitchFamily="34" charset="0"/>
                        </a:rPr>
                        <a:t>- Explore </a:t>
                      </a:r>
                      <a:r>
                        <a:rPr lang="en-US" sz="1000" dirty="0">
                          <a:latin typeface="Century Gothic" panose="020B0502020202020204" pitchFamily="34" charset="0"/>
                        </a:rPr>
                        <a:t>addition </a:t>
                      </a:r>
                      <a:r>
                        <a:rPr lang="en-US" sz="1000" dirty="0" smtClean="0">
                          <a:latin typeface="Century Gothic" panose="020B0502020202020204" pitchFamily="34" charset="0"/>
                        </a:rPr>
                        <a:t>&amp; </a:t>
                      </a:r>
                      <a:r>
                        <a:rPr lang="en-US" sz="1000" dirty="0">
                          <a:latin typeface="Century Gothic" panose="020B0502020202020204" pitchFamily="34" charset="0"/>
                        </a:rPr>
                        <a:t>subtraction </a:t>
                      </a:r>
                      <a:endParaRPr lang="en-US" sz="1000" dirty="0" smtClean="0">
                        <a:latin typeface="Century Gothic" panose="020B0502020202020204" pitchFamily="34" charset="0"/>
                      </a:endParaRPr>
                    </a:p>
                    <a:p>
                      <a:pPr marL="0" indent="0" algn="l">
                        <a:buFontTx/>
                        <a:buNone/>
                      </a:pPr>
                      <a:r>
                        <a:rPr lang="en-US" sz="1000" dirty="0" smtClean="0">
                          <a:latin typeface="Century Gothic" panose="020B0502020202020204" pitchFamily="34" charset="0"/>
                        </a:rPr>
                        <a:t>- Compare </a:t>
                      </a:r>
                      <a:r>
                        <a:rPr lang="en-US" sz="1000" dirty="0">
                          <a:latin typeface="Century Gothic" panose="020B0502020202020204" pitchFamily="34" charset="0"/>
                        </a:rPr>
                        <a:t>two </a:t>
                      </a:r>
                      <a:r>
                        <a:rPr lang="en-US" sz="1000" dirty="0" smtClean="0">
                          <a:latin typeface="Century Gothic" panose="020B0502020202020204" pitchFamily="34" charset="0"/>
                        </a:rPr>
                        <a:t>amounts</a:t>
                      </a:r>
                    </a:p>
                    <a:p>
                      <a:pPr marL="0" indent="0" algn="l">
                        <a:buFontTx/>
                        <a:buNone/>
                      </a:pPr>
                      <a:r>
                        <a:rPr lang="en-US" sz="1000" dirty="0" smtClean="0">
                          <a:latin typeface="Century Gothic" panose="020B0502020202020204" pitchFamily="34" charset="0"/>
                        </a:rPr>
                        <a:t>- Relationship </a:t>
                      </a:r>
                      <a:r>
                        <a:rPr lang="en-US" sz="1000" dirty="0">
                          <a:latin typeface="Century Gothic" panose="020B0502020202020204" pitchFamily="34" charset="0"/>
                        </a:rPr>
                        <a:t>between doubling </a:t>
                      </a:r>
                      <a:r>
                        <a:rPr lang="en-US" sz="1000" dirty="0" smtClean="0">
                          <a:latin typeface="Century Gothic" panose="020B0502020202020204" pitchFamily="34" charset="0"/>
                        </a:rPr>
                        <a:t>&amp; </a:t>
                      </a:r>
                      <a:r>
                        <a:rPr lang="en-US" sz="1000" dirty="0">
                          <a:latin typeface="Century Gothic" panose="020B0502020202020204" pitchFamily="34" charset="0"/>
                        </a:rPr>
                        <a:t>halving </a:t>
                      </a:r>
                      <a:endParaRPr lang="en-US" sz="1000" b="1" dirty="0">
                        <a:solidFill>
                          <a:schemeClr val="bg1">
                            <a:lumMod val="50000"/>
                          </a:schemeClr>
                        </a:solidFill>
                        <a:latin typeface="Century Gothic" panose="020B0502020202020204" pitchFamily="34" charset="0"/>
                      </a:endParaRPr>
                    </a:p>
                    <a:p>
                      <a:pPr algn="ctr"/>
                      <a:r>
                        <a:rPr lang="en-GB" sz="1200" b="1" u="sng" dirty="0">
                          <a:solidFill>
                            <a:schemeClr val="bg2">
                              <a:lumMod val="25000"/>
                            </a:schemeClr>
                          </a:solidFill>
                          <a:latin typeface="Century Gothic" panose="020B0502020202020204" pitchFamily="34" charset="0"/>
                        </a:rPr>
                        <a:t>Money </a:t>
                      </a:r>
                    </a:p>
                    <a:p>
                      <a:pPr algn="l"/>
                      <a:r>
                        <a:rPr lang="en-US" sz="1000" dirty="0" smtClean="0">
                          <a:latin typeface="Century Gothic" panose="020B0502020202020204" pitchFamily="34" charset="0"/>
                        </a:rPr>
                        <a:t>- Coin </a:t>
                      </a:r>
                      <a:r>
                        <a:rPr lang="en-US" sz="1000" dirty="0">
                          <a:latin typeface="Century Gothic" panose="020B0502020202020204" pitchFamily="34" charset="0"/>
                        </a:rPr>
                        <a:t>recognition </a:t>
                      </a:r>
                      <a:r>
                        <a:rPr lang="en-US" sz="1000" dirty="0" smtClean="0">
                          <a:latin typeface="Century Gothic" panose="020B0502020202020204" pitchFamily="34" charset="0"/>
                        </a:rPr>
                        <a:t>&amp; </a:t>
                      </a:r>
                      <a:r>
                        <a:rPr lang="en-US" sz="1000" dirty="0">
                          <a:latin typeface="Century Gothic" panose="020B0502020202020204" pitchFamily="34" charset="0"/>
                        </a:rPr>
                        <a:t>values </a:t>
                      </a:r>
                      <a:r>
                        <a:rPr lang="en-US" sz="1000" dirty="0" smtClean="0">
                          <a:latin typeface="Century Gothic" panose="020B0502020202020204" pitchFamily="34" charset="0"/>
                        </a:rPr>
                        <a:t>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Combinations </a:t>
                      </a:r>
                      <a:r>
                        <a:rPr lang="en-US" sz="1000" dirty="0">
                          <a:latin typeface="Century Gothic" panose="020B0502020202020204" pitchFamily="34" charset="0"/>
                        </a:rPr>
                        <a:t>to total 20p </a:t>
                      </a:r>
                      <a:endParaRPr lang="en-US" sz="1000" dirty="0" smtClean="0">
                        <a:latin typeface="Century Gothic" panose="020B0502020202020204" pitchFamily="34" charset="0"/>
                      </a:endParaRPr>
                    </a:p>
                    <a:p>
                      <a:pPr algn="l"/>
                      <a:r>
                        <a:rPr lang="en-US" sz="1000" dirty="0" smtClean="0">
                          <a:latin typeface="Century Gothic" panose="020B0502020202020204" pitchFamily="34" charset="0"/>
                        </a:rPr>
                        <a:t>- Change </a:t>
                      </a:r>
                      <a:r>
                        <a:rPr lang="en-US" sz="1000" dirty="0">
                          <a:latin typeface="Century Gothic" panose="020B0502020202020204" pitchFamily="34" charset="0"/>
                        </a:rPr>
                        <a:t>from 10p </a:t>
                      </a:r>
                      <a:endParaRPr lang="en-GB" sz="1000" b="1" dirty="0">
                        <a:solidFill>
                          <a:schemeClr val="bg1">
                            <a:lumMod val="50000"/>
                          </a:schemeClr>
                        </a:solidFill>
                        <a:latin typeface="Century Gothic" panose="020B0502020202020204" pitchFamily="34" charset="0"/>
                      </a:endParaRPr>
                    </a:p>
                    <a:p>
                      <a:pPr algn="ctr"/>
                      <a:r>
                        <a:rPr lang="en-GB" sz="1200" b="1" u="sng" dirty="0">
                          <a:solidFill>
                            <a:schemeClr val="bg2">
                              <a:lumMod val="25000"/>
                            </a:schemeClr>
                          </a:solidFill>
                          <a:latin typeface="Century Gothic" panose="020B0502020202020204" pitchFamily="34" charset="0"/>
                        </a:rPr>
                        <a:t>Measures</a:t>
                      </a:r>
                    </a:p>
                    <a:p>
                      <a:pPr algn="l"/>
                      <a:r>
                        <a:rPr lang="en-US" sz="1000" dirty="0" smtClean="0">
                          <a:latin typeface="Century Gothic" panose="020B0502020202020204" pitchFamily="34" charset="0"/>
                        </a:rPr>
                        <a:t>- Describe capacities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Compare volumes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Compare weights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Estimate</a:t>
                      </a:r>
                      <a:r>
                        <a:rPr lang="en-US" sz="1000" dirty="0">
                          <a:latin typeface="Century Gothic" panose="020B0502020202020204" pitchFamily="34" charset="0"/>
                        </a:rPr>
                        <a:t>, compare and order lengths </a:t>
                      </a:r>
                      <a:endParaRPr lang="en-GB" sz="1000" b="1" dirty="0">
                        <a:solidFill>
                          <a:schemeClr val="bg1">
                            <a:lumMod val="50000"/>
                          </a:schemeClr>
                        </a:solidFill>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r>
                        <a:rPr lang="en-US" sz="1400" b="1" dirty="0">
                          <a:solidFill>
                            <a:schemeClr val="bg1">
                              <a:lumMod val="50000"/>
                            </a:schemeClr>
                          </a:solidFill>
                        </a:rPr>
                        <a:t>Depth of numbers within 20 </a:t>
                      </a:r>
                    </a:p>
                    <a:p>
                      <a:pPr algn="ctr"/>
                      <a:r>
                        <a:rPr lang="en-US" sz="1000" dirty="0"/>
                        <a:t>Explore numbers and strategies •Recognise and extend patterns •Apply number, shape and measures knowledge •Count forwards and backwards</a:t>
                      </a:r>
                      <a:endParaRPr lang="en-US" sz="1000" b="1" dirty="0">
                        <a:solidFill>
                          <a:schemeClr val="bg1">
                            <a:lumMod val="50000"/>
                          </a:schemeClr>
                        </a:solidFill>
                      </a:endParaRPr>
                    </a:p>
                    <a:p>
                      <a:pPr algn="ctr"/>
                      <a:r>
                        <a:rPr lang="en-GB" sz="1400" b="1" dirty="0">
                          <a:solidFill>
                            <a:schemeClr val="bg1">
                              <a:lumMod val="50000"/>
                            </a:schemeClr>
                          </a:solidFill>
                        </a:rPr>
                        <a:t>Numbers beyond 20 </a:t>
                      </a:r>
                    </a:p>
                    <a:p>
                      <a:pPr algn="ctr"/>
                      <a:r>
                        <a:rPr lang="en-US" sz="1000" dirty="0"/>
                        <a:t>One more one less •Estimate and count •Grouping and sharing</a:t>
                      </a:r>
                      <a:endParaRPr lang="en-US" sz="1000" b="1" dirty="0">
                        <a:solidFill>
                          <a:schemeClr val="bg1">
                            <a:lumMod val="50000"/>
                          </a:schemeClr>
                        </a:solidFill>
                        <a:latin typeface="+mn-lt"/>
                        <a:cs typeface="Amatic SC" panose="00000500000000000000" pitchFamily="2" charset="-79"/>
                      </a:endParaRPr>
                    </a:p>
                    <a:p>
                      <a:pPr algn="ctr"/>
                      <a:endParaRPr lang="en-GB" sz="18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200" b="1" u="sng" dirty="0">
                          <a:solidFill>
                            <a:schemeClr val="bg2">
                              <a:lumMod val="25000"/>
                            </a:schemeClr>
                          </a:solidFill>
                          <a:latin typeface="Century Gothic" panose="020B0502020202020204" pitchFamily="34" charset="0"/>
                        </a:rPr>
                        <a:t>Depth of numbers within 20 </a:t>
                      </a:r>
                    </a:p>
                    <a:p>
                      <a:pPr marL="171450" indent="-171450" algn="l">
                        <a:buFontTx/>
                        <a:buChar char="-"/>
                      </a:pPr>
                      <a:r>
                        <a:rPr lang="en-US" sz="1000" dirty="0" smtClean="0">
                          <a:latin typeface="Century Gothic" panose="020B0502020202020204" pitchFamily="34" charset="0"/>
                        </a:rPr>
                        <a:t>Explore </a:t>
                      </a:r>
                      <a:r>
                        <a:rPr lang="en-US" sz="1000" dirty="0">
                          <a:latin typeface="Century Gothic" panose="020B0502020202020204" pitchFamily="34" charset="0"/>
                        </a:rPr>
                        <a:t>numbers </a:t>
                      </a:r>
                      <a:r>
                        <a:rPr lang="en-US" sz="1000" dirty="0" smtClean="0">
                          <a:latin typeface="Century Gothic" panose="020B0502020202020204" pitchFamily="34" charset="0"/>
                        </a:rPr>
                        <a:t>&amp;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strategies </a:t>
                      </a:r>
                      <a:endParaRPr lang="en-US" sz="1000" dirty="0">
                        <a:latin typeface="Century Gothic" panose="020B0502020202020204" pitchFamily="34" charset="0"/>
                      </a:endParaRPr>
                    </a:p>
                    <a:p>
                      <a:pPr marL="171450" indent="-171450" algn="l">
                        <a:buFontTx/>
                        <a:buChar char="-"/>
                      </a:pPr>
                      <a:r>
                        <a:rPr lang="en-US" sz="1000" dirty="0" err="1" smtClean="0">
                          <a:latin typeface="Century Gothic" panose="020B0502020202020204" pitchFamily="34" charset="0"/>
                        </a:rPr>
                        <a:t>Recognise</a:t>
                      </a:r>
                      <a:r>
                        <a:rPr lang="en-US" sz="1000" dirty="0" smtClean="0">
                          <a:latin typeface="Century Gothic" panose="020B0502020202020204" pitchFamily="34" charset="0"/>
                        </a:rPr>
                        <a:t> &amp;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extend patterns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Apply </a:t>
                      </a:r>
                      <a:r>
                        <a:rPr lang="en-US" sz="1000" dirty="0">
                          <a:latin typeface="Century Gothic" panose="020B0502020202020204" pitchFamily="34" charset="0"/>
                        </a:rPr>
                        <a:t>number, shape </a:t>
                      </a:r>
                      <a:r>
                        <a:rPr lang="en-US" sz="1000" dirty="0" smtClean="0">
                          <a:latin typeface="Century Gothic" panose="020B0502020202020204" pitchFamily="34" charset="0"/>
                        </a:rPr>
                        <a:t>&amp;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measures </a:t>
                      </a:r>
                      <a:r>
                        <a:rPr lang="en-US" sz="1000" dirty="0">
                          <a:latin typeface="Century Gothic" panose="020B0502020202020204" pitchFamily="34" charset="0"/>
                        </a:rPr>
                        <a:t>knowledge </a:t>
                      </a:r>
                      <a:endParaRPr lang="en-US" sz="1000" dirty="0" smtClean="0">
                        <a:latin typeface="Century Gothic" panose="020B0502020202020204" pitchFamily="34" charset="0"/>
                      </a:endParaRPr>
                    </a:p>
                    <a:p>
                      <a:pPr marL="171450" indent="-171450" algn="l">
                        <a:buFontTx/>
                        <a:buChar char="-"/>
                      </a:pPr>
                      <a:r>
                        <a:rPr lang="en-US" sz="1000" dirty="0" smtClean="0">
                          <a:latin typeface="Century Gothic" panose="020B0502020202020204" pitchFamily="34" charset="0"/>
                        </a:rPr>
                        <a:t>Count </a:t>
                      </a:r>
                      <a:r>
                        <a:rPr lang="en-US" sz="1000" dirty="0">
                          <a:latin typeface="Century Gothic" panose="020B0502020202020204" pitchFamily="34" charset="0"/>
                        </a:rPr>
                        <a:t>forwards </a:t>
                      </a:r>
                      <a:r>
                        <a:rPr lang="en-US" sz="1000" dirty="0" smtClean="0">
                          <a:latin typeface="Century Gothic" panose="020B0502020202020204" pitchFamily="34" charset="0"/>
                        </a:rPr>
                        <a:t>&amp;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backwards</a:t>
                      </a:r>
                      <a:endParaRPr lang="en-US" sz="1000" b="1" dirty="0">
                        <a:solidFill>
                          <a:schemeClr val="bg1">
                            <a:lumMod val="50000"/>
                          </a:schemeClr>
                        </a:solidFill>
                        <a:latin typeface="Century Gothic" panose="020B0502020202020204" pitchFamily="34" charset="0"/>
                      </a:endParaRPr>
                    </a:p>
                    <a:p>
                      <a:pPr algn="ctr"/>
                      <a:r>
                        <a:rPr lang="en-GB" sz="1200" b="1" u="sng" dirty="0">
                          <a:solidFill>
                            <a:schemeClr val="bg2">
                              <a:lumMod val="25000"/>
                            </a:schemeClr>
                          </a:solidFill>
                          <a:latin typeface="Century Gothic" panose="020B0502020202020204" pitchFamily="34" charset="0"/>
                        </a:rPr>
                        <a:t>Numbers beyond 20 </a:t>
                      </a:r>
                    </a:p>
                    <a:p>
                      <a:pPr algn="l"/>
                      <a:r>
                        <a:rPr lang="en-US" sz="1000" dirty="0" smtClean="0">
                          <a:latin typeface="Century Gothic" panose="020B0502020202020204" pitchFamily="34" charset="0"/>
                        </a:rPr>
                        <a:t>- One </a:t>
                      </a:r>
                      <a:r>
                        <a:rPr lang="en-US" sz="1000" dirty="0">
                          <a:latin typeface="Century Gothic" panose="020B0502020202020204" pitchFamily="34" charset="0"/>
                        </a:rPr>
                        <a:t>more one </a:t>
                      </a:r>
                      <a:r>
                        <a:rPr lang="en-US" sz="1000" dirty="0" smtClean="0">
                          <a:latin typeface="Century Gothic" panose="020B0502020202020204" pitchFamily="34" charset="0"/>
                        </a:rPr>
                        <a:t>less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Estimate &amp;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count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Grouping &amp;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sharing</a:t>
                      </a:r>
                      <a:endParaRPr lang="en-US" sz="1000" b="1" dirty="0">
                        <a:solidFill>
                          <a:schemeClr val="bg1">
                            <a:lumMod val="50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3500215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733016150"/>
              </p:ext>
            </p:extLst>
          </p:nvPr>
        </p:nvGraphicFramePr>
        <p:xfrm>
          <a:off x="310614" y="179412"/>
          <a:ext cx="11459364" cy="8600440"/>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52906">
                  <a:extLst>
                    <a:ext uri="{9D8B030D-6E8A-4147-A177-3AD203B41FA5}">
                      <a16:colId xmlns:a16="http://schemas.microsoft.com/office/drawing/2014/main" xmlns="" val="872926247"/>
                    </a:ext>
                  </a:extLst>
                </a:gridCol>
                <a:gridCol w="1484146">
                  <a:extLst>
                    <a:ext uri="{9D8B030D-6E8A-4147-A177-3AD203B41FA5}">
                      <a16:colId xmlns:a16="http://schemas.microsoft.com/office/drawing/2014/main" xmlns="" val="4138297329"/>
                    </a:ext>
                  </a:extLst>
                </a:gridCol>
                <a:gridCol w="1450440">
                  <a:extLst>
                    <a:ext uri="{9D8B030D-6E8A-4147-A177-3AD203B41FA5}">
                      <a16:colId xmlns:a16="http://schemas.microsoft.com/office/drawing/2014/main" xmlns="" val="1315738151"/>
                    </a:ext>
                  </a:extLst>
                </a:gridCol>
                <a:gridCol w="1703170">
                  <a:extLst>
                    <a:ext uri="{9D8B030D-6E8A-4147-A177-3AD203B41FA5}">
                      <a16:colId xmlns:a16="http://schemas.microsoft.com/office/drawing/2014/main" xmlns="" val="2573491699"/>
                    </a:ext>
                  </a:extLst>
                </a:gridCol>
                <a:gridCol w="120494">
                  <a:extLst>
                    <a:ext uri="{9D8B030D-6E8A-4147-A177-3AD203B41FA5}">
                      <a16:colId xmlns:a16="http://schemas.microsoft.com/office/drawing/2014/main" xmlns="" val="345752596"/>
                    </a:ext>
                  </a:extLst>
                </a:gridCol>
                <a:gridCol w="1637052">
                  <a:extLst>
                    <a:ext uri="{9D8B030D-6E8A-4147-A177-3AD203B41FA5}">
                      <a16:colId xmlns:a16="http://schemas.microsoft.com/office/drawing/2014/main" xmlns="" val="2335150482"/>
                    </a:ext>
                  </a:extLst>
                </a:gridCol>
                <a:gridCol w="213297">
                  <a:extLst>
                    <a:ext uri="{9D8B030D-6E8A-4147-A177-3AD203B41FA5}">
                      <a16:colId xmlns:a16="http://schemas.microsoft.com/office/drawing/2014/main" xmlns="" val="4046203905"/>
                    </a:ext>
                  </a:extLst>
                </a:gridCol>
                <a:gridCol w="1423755">
                  <a:extLst>
                    <a:ext uri="{9D8B030D-6E8A-4147-A177-3AD203B41FA5}">
                      <a16:colId xmlns:a16="http://schemas.microsoft.com/office/drawing/2014/main" xmlns="" val="3958640114"/>
                    </a:ext>
                  </a:extLst>
                </a:gridCol>
              </a:tblGrid>
              <a:tr h="381166">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280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193847">
                <a:tc>
                  <a:txBody>
                    <a:bodyPr/>
                    <a:lstStyle/>
                    <a:p>
                      <a:pPr algn="ctr"/>
                      <a:r>
                        <a:rPr lang="en-US" sz="2000" b="0" dirty="0" smtClean="0">
                          <a:latin typeface="Amatic SC" panose="00000500000000000000" pitchFamily="2" charset="-79"/>
                          <a:cs typeface="Amatic SC" panose="00000500000000000000" pitchFamily="2" charset="-79"/>
                        </a:rPr>
                        <a:t>topics</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800" dirty="0" smtClean="0">
                          <a:latin typeface="Amatic SC" panose="00000500000000000000" pitchFamily="2" charset="-79"/>
                          <a:cs typeface="Amatic SC" panose="00000500000000000000" pitchFamily="2" charset="-79"/>
                        </a:rPr>
                        <a:t>Dinosaurs</a:t>
                      </a:r>
                      <a:r>
                        <a:rPr lang="en-US" sz="1800" baseline="0" dirty="0" smtClean="0">
                          <a:latin typeface="Amatic SC" panose="00000500000000000000" pitchFamily="2" charset="-79"/>
                          <a:cs typeface="Amatic SC" panose="00000500000000000000" pitchFamily="2" charset="-79"/>
                        </a:rPr>
                        <a:t> roar</a:t>
                      </a:r>
                      <a:r>
                        <a:rPr lang="en-US" sz="1800" dirty="0" smtClean="0">
                          <a:latin typeface="Amatic SC" panose="00000500000000000000" pitchFamily="2" charset="-79"/>
                          <a:cs typeface="Amatic SC" panose="00000500000000000000" pitchFamily="2" charset="-79"/>
                        </a:rPr>
                        <a:t>!</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Amatic SC" panose="00000500000000000000" pitchFamily="2" charset="-79"/>
                          <a:cs typeface="Amatic SC" panose="00000500000000000000" pitchFamily="2" charset="-79"/>
                        </a:rPr>
                        <a:t>Let’s celebrate!</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800" dirty="0" smtClean="0">
                          <a:latin typeface="Amatic SC" panose="00000500000000000000" pitchFamily="2" charset="-79"/>
                          <a:cs typeface="Amatic SC" panose="00000500000000000000" pitchFamily="2" charset="-79"/>
                        </a:rPr>
                        <a:t>Where</a:t>
                      </a:r>
                      <a:r>
                        <a:rPr lang="en-US" sz="1800" baseline="0" dirty="0" smtClean="0">
                          <a:latin typeface="Amatic SC" panose="00000500000000000000" pitchFamily="2" charset="-79"/>
                          <a:cs typeface="Amatic SC" panose="00000500000000000000" pitchFamily="2" charset="-79"/>
                        </a:rPr>
                        <a:t> on earth…?</a:t>
                      </a:r>
                      <a:r>
                        <a:rPr lang="en-US" sz="1800" dirty="0" smtClean="0">
                          <a:latin typeface="Amatic SC" panose="00000500000000000000" pitchFamily="2" charset="-79"/>
                          <a:cs typeface="Amatic SC" panose="00000500000000000000" pitchFamily="2" charset="-79"/>
                        </a:rPr>
                        <a:t> </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800" dirty="0" smtClean="0">
                          <a:latin typeface="Amatic SC" panose="00000500000000000000" pitchFamily="2" charset="-79"/>
                          <a:cs typeface="Amatic SC" panose="00000500000000000000" pitchFamily="2" charset="-79"/>
                        </a:rPr>
                        <a:t>Down</a:t>
                      </a:r>
                      <a:r>
                        <a:rPr lang="en-US" sz="1800" baseline="0" dirty="0" smtClean="0">
                          <a:latin typeface="Amatic SC" panose="00000500000000000000" pitchFamily="2" charset="-79"/>
                          <a:cs typeface="Amatic SC" panose="00000500000000000000" pitchFamily="2" charset="-79"/>
                        </a:rPr>
                        <a:t> on the farm</a:t>
                      </a:r>
                      <a:r>
                        <a:rPr lang="en-US" sz="1800" dirty="0" smtClean="0">
                          <a:latin typeface="Amatic SC" panose="00000500000000000000" pitchFamily="2" charset="-79"/>
                          <a:cs typeface="Amatic SC" panose="00000500000000000000" pitchFamily="2" charset="-79"/>
                        </a:rPr>
                        <a:t>! </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800" dirty="0" smtClean="0">
                          <a:latin typeface="Amatic SC" panose="00000500000000000000" pitchFamily="2" charset="-79"/>
                          <a:cs typeface="Amatic SC" panose="00000500000000000000" pitchFamily="2" charset="-79"/>
                        </a:rPr>
                        <a:t>All</a:t>
                      </a:r>
                      <a:r>
                        <a:rPr lang="en-US" sz="1800" baseline="0" dirty="0" smtClean="0">
                          <a:latin typeface="Amatic SC" panose="00000500000000000000" pitchFamily="2" charset="-79"/>
                          <a:cs typeface="Amatic SC" panose="00000500000000000000" pitchFamily="2" charset="-79"/>
                        </a:rPr>
                        <a:t> families great &amp; small</a:t>
                      </a:r>
                      <a:r>
                        <a:rPr lang="en-US" sz="1800" dirty="0" smtClean="0">
                          <a:latin typeface="Amatic SC" panose="00000500000000000000" pitchFamily="2" charset="-79"/>
                          <a:cs typeface="Amatic SC" panose="00000500000000000000" pitchFamily="2" charset="-79"/>
                        </a:rPr>
                        <a:t>!</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Amatic SC" panose="00000500000000000000" pitchFamily="2" charset="-79"/>
                          <a:cs typeface="Amatic SC" panose="00000500000000000000" pitchFamily="2" charset="-79"/>
                        </a:rPr>
                        <a:t>Down</a:t>
                      </a:r>
                      <a:r>
                        <a:rPr lang="en-US" sz="1800" baseline="0" dirty="0" smtClean="0">
                          <a:latin typeface="Amatic SC" panose="00000500000000000000" pitchFamily="2" charset="-79"/>
                          <a:cs typeface="Amatic SC" panose="00000500000000000000" pitchFamily="2" charset="-79"/>
                        </a:rPr>
                        <a:t> at the bottom of the garden</a:t>
                      </a:r>
                      <a:r>
                        <a:rPr lang="en-US" sz="1800" dirty="0" smtClean="0">
                          <a:latin typeface="Amatic SC" panose="00000500000000000000" pitchFamily="2" charset="-79"/>
                          <a:cs typeface="Amatic SC" panose="00000500000000000000" pitchFamily="2" charset="-79"/>
                        </a:rPr>
                        <a:t>!  </a:t>
                      </a:r>
                      <a:endParaRPr lang="en-US" sz="1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93847">
                <a:tc rowSpan="2">
                  <a:txBody>
                    <a:bodyPr/>
                    <a:lstStyle/>
                    <a:p>
                      <a:pPr algn="ctr"/>
                      <a:r>
                        <a:rPr lang="en-US" sz="2400" b="1" dirty="0">
                          <a:latin typeface="Amatic SC" panose="00000500000000000000" pitchFamily="2" charset="-79"/>
                          <a:cs typeface="Amatic SC" panose="00000500000000000000" pitchFamily="2" charset="-79"/>
                        </a:rPr>
                        <a:t>Understanding the world</a:t>
                      </a:r>
                    </a:p>
                    <a:p>
                      <a:pPr algn="ctr"/>
                      <a:r>
                        <a:rPr lang="en-US" sz="2400" b="1" dirty="0">
                          <a:latin typeface="Amatic SC" panose="00000500000000000000" pitchFamily="2" charset="-79"/>
                          <a:cs typeface="Amatic SC" panose="00000500000000000000" pitchFamily="2" charset="-79"/>
                        </a:rPr>
                        <a:t>RE / Festivals </a:t>
                      </a:r>
                    </a:p>
                    <a:p>
                      <a:pPr algn="ctr"/>
                      <a:endParaRPr lang="en-US" sz="2400" b="1" dirty="0">
                        <a:latin typeface="Amatic SC" panose="00000500000000000000" pitchFamily="2" charset="-79"/>
                        <a:cs typeface="Amatic SC" panose="00000500000000000000" pitchFamily="2" charset="-79"/>
                      </a:endParaRPr>
                    </a:p>
                    <a:p>
                      <a:pPr algn="ctr"/>
                      <a:r>
                        <a:rPr lang="en-US" sz="800" dirty="0"/>
                        <a:t>Our RE Curriculum enables children to develop a positive sense of themselves and others and learn how to form positive and respectful relationships. </a:t>
                      </a:r>
                    </a:p>
                    <a:p>
                      <a:pPr algn="ctr"/>
                      <a:endParaRPr lang="en-US" sz="800" dirty="0"/>
                    </a:p>
                    <a:p>
                      <a:pPr algn="ctr"/>
                      <a:r>
                        <a:rPr lang="en-US" sz="800" dirty="0"/>
                        <a:t> They will begin to understand and value the differences of individuals and groups within their own community. </a:t>
                      </a:r>
                    </a:p>
                    <a:p>
                      <a:pPr algn="ctr"/>
                      <a:endParaRPr lang="en-US" sz="800" dirty="0"/>
                    </a:p>
                    <a:p>
                      <a:pPr algn="ctr"/>
                      <a:r>
                        <a:rPr lang="en-US" sz="800" dirty="0"/>
                        <a:t>Children will have opportunity to develop their emerging moral and cultural awareness.</a:t>
                      </a:r>
                      <a:endParaRPr lang="en-US" sz="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l"/>
                      <a:r>
                        <a:rPr lang="en-US" sz="1000" dirty="0"/>
                        <a:t>Understanding the world involves guiding children to </a:t>
                      </a:r>
                      <a:r>
                        <a:rPr lang="en-US" sz="1000" b="1" dirty="0"/>
                        <a:t>make sense of their physical world and their community</a:t>
                      </a:r>
                      <a:r>
                        <a:rPr lang="en-US" sz="1000" dirty="0"/>
                        <a:t>. The frequency and range of children’s personal experiences increases their knowledge and sense of the world around them – from visiting parks, libraries and museums to meeting important members of society such as police officers, nurses and firefighters.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a:t>
                      </a:r>
                      <a:r>
                        <a:rPr lang="en-US" sz="800" dirty="0"/>
                        <a:t>.</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xmlns="" val="879381019"/>
                  </a:ext>
                </a:extLst>
              </a:tr>
              <a:tr h="2597634">
                <a:tc vMerge="1">
                  <a:txBody>
                    <a:bodyPr/>
                    <a:lstStyle/>
                    <a:p>
                      <a:pPr algn="ctr"/>
                      <a:r>
                        <a:rPr lang="en-US" sz="2400" b="1" dirty="0">
                          <a:latin typeface="Amatic SC" panose="00000500000000000000" pitchFamily="2" charset="-79"/>
                          <a:cs typeface="Amatic SC" panose="00000500000000000000" pitchFamily="2" charset="-79"/>
                        </a:rPr>
                        <a:t>Understanding the world</a:t>
                      </a:r>
                    </a:p>
                    <a:p>
                      <a:pPr algn="ctr"/>
                      <a:r>
                        <a:rPr lang="en-US" sz="2400" b="1" dirty="0">
                          <a:latin typeface="Amatic SC" panose="00000500000000000000" pitchFamily="2" charset="-79"/>
                          <a:cs typeface="Amatic SC" panose="00000500000000000000" pitchFamily="2" charset="-79"/>
                        </a:rPr>
                        <a:t>RE / Festivals </a:t>
                      </a:r>
                    </a:p>
                    <a:p>
                      <a:pPr algn="ctr"/>
                      <a:endParaRPr lang="en-US" sz="2400" b="1" dirty="0">
                        <a:latin typeface="Amatic SC" panose="00000500000000000000" pitchFamily="2" charset="-79"/>
                        <a:cs typeface="Amatic SC" panose="00000500000000000000" pitchFamily="2" charset="-79"/>
                      </a:endParaRPr>
                    </a:p>
                    <a:p>
                      <a:pPr algn="ctr"/>
                      <a:r>
                        <a:rPr lang="en-US" sz="800" dirty="0"/>
                        <a:t>Our RE Curriculum enables children to develop a positive sense of themselves and others and learn how to form positive and respectful relationships. </a:t>
                      </a:r>
                    </a:p>
                    <a:p>
                      <a:pPr algn="ctr"/>
                      <a:endParaRPr lang="en-US" sz="800" dirty="0"/>
                    </a:p>
                    <a:p>
                      <a:pPr algn="ctr"/>
                      <a:r>
                        <a:rPr lang="en-US" sz="800" dirty="0"/>
                        <a:t> They will begin to understand and value the differences of individuals and groups within their own community. </a:t>
                      </a:r>
                    </a:p>
                    <a:p>
                      <a:pPr algn="ctr"/>
                      <a:endParaRPr lang="en-US" sz="800" dirty="0"/>
                    </a:p>
                    <a:p>
                      <a:pPr algn="ctr"/>
                      <a:r>
                        <a:rPr lang="en-US" sz="800" dirty="0"/>
                        <a:t>Children will have opportunity to develop their emerging moral and cultural awareness.</a:t>
                      </a:r>
                      <a:endParaRPr lang="en-US" sz="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indent="0">
                        <a:lnSpc>
                          <a:spcPct val="100000"/>
                        </a:lnSpc>
                        <a:spcBef>
                          <a:spcPts val="100"/>
                        </a:spcBef>
                        <a:spcAft>
                          <a:spcPts val="800"/>
                        </a:spcAft>
                        <a:buFontTx/>
                        <a:buNone/>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Navigating </a:t>
                      </a: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around our classroom and outdoor areas. Create treasure hunts to find places/ objects within our learning </a:t>
                      </a: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environment.</a:t>
                      </a:r>
                    </a:p>
                    <a:p>
                      <a:pPr marL="0" indent="0">
                        <a:lnSpc>
                          <a:spcPct val="100000"/>
                        </a:lnSpc>
                        <a:spcBef>
                          <a:spcPts val="100"/>
                        </a:spcBef>
                        <a:spcAft>
                          <a:spcPts val="800"/>
                        </a:spcAft>
                        <a:buFontTx/>
                        <a:buNone/>
                      </a:pPr>
                      <a:r>
                        <a:rPr lang="en-US" sz="700" dirty="0" smtClean="0">
                          <a:solidFill>
                            <a:schemeClr val="tx1"/>
                          </a:solidFill>
                          <a:latin typeface="Century Gothic" panose="020B0502020202020204" pitchFamily="34" charset="0"/>
                        </a:rPr>
                        <a:t>- Long </a:t>
                      </a:r>
                      <a:r>
                        <a:rPr lang="en-US" sz="700" dirty="0">
                          <a:solidFill>
                            <a:schemeClr val="tx1"/>
                          </a:solidFill>
                          <a:latin typeface="Century Gothic" panose="020B0502020202020204" pitchFamily="34" charset="0"/>
                        </a:rPr>
                        <a:t>ago – How time has </a:t>
                      </a:r>
                      <a:r>
                        <a:rPr lang="en-US" sz="700" dirty="0" smtClean="0">
                          <a:solidFill>
                            <a:schemeClr val="tx1"/>
                          </a:solidFill>
                          <a:latin typeface="Century Gothic" panose="020B0502020202020204" pitchFamily="34" charset="0"/>
                        </a:rPr>
                        <a:t>changed, how was our</a:t>
                      </a:r>
                      <a:r>
                        <a:rPr lang="en-US" sz="700" baseline="0" dirty="0" smtClean="0">
                          <a:solidFill>
                            <a:schemeClr val="tx1"/>
                          </a:solidFill>
                          <a:latin typeface="Century Gothic" panose="020B0502020202020204" pitchFamily="34" charset="0"/>
                        </a:rPr>
                        <a:t> world different?  Where did the dinosaurs live?</a:t>
                      </a:r>
                      <a:endParaRPr lang="en-US" sz="700" dirty="0" smtClean="0">
                        <a:solidFill>
                          <a:schemeClr val="tx1"/>
                        </a:solidFill>
                        <a:latin typeface="Century Gothic" panose="020B0502020202020204" pitchFamily="34" charset="0"/>
                      </a:endParaRPr>
                    </a:p>
                    <a:p>
                      <a:pPr marL="0" indent="0">
                        <a:lnSpc>
                          <a:spcPct val="100000"/>
                        </a:lnSpc>
                        <a:spcBef>
                          <a:spcPts val="100"/>
                        </a:spcBef>
                        <a:spcAft>
                          <a:spcPts val="800"/>
                        </a:spcAft>
                        <a:buFont typeface="Courier New" panose="02070309020205020404" pitchFamily="49" charset="0"/>
                        <a:buNone/>
                      </a:pPr>
                      <a:r>
                        <a:rPr lang="en-US" sz="700" b="0" dirty="0" smtClean="0">
                          <a:solidFill>
                            <a:schemeClr val="tx1"/>
                          </a:solidFill>
                          <a:effectLst/>
                          <a:latin typeface="Century Gothic" panose="020B0502020202020204" pitchFamily="34" charset="0"/>
                          <a:ea typeface="+mn-ea"/>
                          <a:cs typeface="+mn-cs"/>
                        </a:rPr>
                        <a:t>-</a:t>
                      </a:r>
                      <a:r>
                        <a:rPr lang="en-US" sz="700" b="0" baseline="0" dirty="0" smtClean="0">
                          <a:solidFill>
                            <a:schemeClr val="tx1"/>
                          </a:solidFill>
                          <a:effectLst/>
                          <a:latin typeface="Century Gothic" panose="020B0502020202020204" pitchFamily="34" charset="0"/>
                          <a:ea typeface="+mn-ea"/>
                          <a:cs typeface="+mn-cs"/>
                        </a:rPr>
                        <a:t> </a:t>
                      </a: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To understand where dinosaurs are now and begin to understand that they were alive a very long time ago. </a:t>
                      </a:r>
                    </a:p>
                    <a:p>
                      <a:pPr marL="0" indent="0">
                        <a:lnSpc>
                          <a:spcPct val="100000"/>
                        </a:lnSpc>
                        <a:spcBef>
                          <a:spcPts val="100"/>
                        </a:spcBef>
                        <a:spcAft>
                          <a:spcPts val="800"/>
                        </a:spcAft>
                        <a:buFont typeface="Courier New" panose="02070309020205020404" pitchFamily="49" charset="0"/>
                        <a:buNone/>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Learn about what a palaeontologist is and how they explore really old artefacts. Introduce Mary </a:t>
                      </a:r>
                      <a:r>
                        <a:rPr lang="en-GB" sz="700" b="0" dirty="0" err="1"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Anning</a:t>
                      </a: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as the first female to find a fossil</a:t>
                      </a:r>
                    </a:p>
                    <a:p>
                      <a:pPr marL="0" indent="0">
                        <a:lnSpc>
                          <a:spcPct val="100000"/>
                        </a:lnSpc>
                        <a:spcBef>
                          <a:spcPts val="100"/>
                        </a:spcBef>
                        <a:spcAft>
                          <a:spcPts val="800"/>
                        </a:spcAft>
                        <a:buFontTx/>
                        <a:buNone/>
                      </a:pPr>
                      <a:r>
                        <a:rPr lang="en-US" sz="700" b="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Learn about how we know dinosaurs existed &amp; what evidence we have e.g. fossils, skeletons</a:t>
                      </a:r>
                    </a:p>
                    <a:p>
                      <a:pPr marL="0" indent="0">
                        <a:lnSpc>
                          <a:spcPct val="100000"/>
                        </a:lnSpc>
                        <a:spcBef>
                          <a:spcPts val="100"/>
                        </a:spcBef>
                        <a:spcAft>
                          <a:spcPts val="800"/>
                        </a:spcAft>
                        <a:buFontTx/>
                        <a:buNone/>
                      </a:pPr>
                      <a:r>
                        <a:rPr lang="en-US" sz="700" b="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Change in living things: changes in the leaves, weather, seasons</a:t>
                      </a:r>
                    </a:p>
                    <a:p>
                      <a:pPr marL="171450" indent="-171450">
                        <a:lnSpc>
                          <a:spcPct val="100000"/>
                        </a:lnSpc>
                        <a:spcBef>
                          <a:spcPts val="100"/>
                        </a:spcBef>
                        <a:spcAft>
                          <a:spcPts val="800"/>
                        </a:spcAft>
                        <a:buFont typeface="Courier New" panose="02070309020205020404" pitchFamily="49" charset="0"/>
                        <a:buChar char="o"/>
                      </a:pPr>
                      <a:endParaRPr lang="en-US" sz="700" b="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endPar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171450" indent="-171450">
                        <a:lnSpc>
                          <a:spcPct val="100000"/>
                        </a:lnSpc>
                        <a:spcBef>
                          <a:spcPts val="100"/>
                        </a:spcBef>
                        <a:spcAft>
                          <a:spcPts val="80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Can talk about what they have done with their families during Christmas’ in the past.  </a:t>
                      </a:r>
                    </a:p>
                    <a:p>
                      <a:pPr marL="171450" indent="-171450">
                        <a:lnSpc>
                          <a:spcPct val="100000"/>
                        </a:lnSpc>
                        <a:spcBef>
                          <a:spcPts val="100"/>
                        </a:spcBef>
                        <a:spcAft>
                          <a:spcPts val="800"/>
                        </a:spcAft>
                        <a:buFont typeface="Courier New" panose="02070309020205020404" pitchFamily="49" charset="0"/>
                        <a:buChar char="o"/>
                      </a:pPr>
                      <a:r>
                        <a:rPr lang="en-GB" sz="700" b="0" dirty="0">
                          <a:solidFill>
                            <a:schemeClr val="tx1"/>
                          </a:solidFill>
                          <a:effectLst/>
                          <a:latin typeface="+mn-lt"/>
                          <a:ea typeface="Calibri" panose="020F0502020204030204" pitchFamily="34" charset="0"/>
                          <a:cs typeface="Amatic SC" panose="00000500000000000000" pitchFamily="2" charset="-79"/>
                        </a:rPr>
                        <a:t>Show photos of how Christmas used to be celebrated in the past.  Use world maps to show children where some stories are based. Use the Jolly Postman to draw information from a map and begin to understand why maps are so important to postmen.</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Share different cultures versions of famous fairy tales. </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To introduce children to a range of fictional characters and creatures from stories and to begin to differentiate these characters from real people in their lives.</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mn-lt"/>
                          <a:ea typeface="Calibri" panose="020F0502020204030204" pitchFamily="34" charset="0"/>
                          <a:cs typeface="Amatic SC" panose="00000500000000000000" pitchFamily="2" charset="-79"/>
                        </a:rPr>
                        <a:t>Stranger danger (based on Jack and the beanstalk). Talking about occupations and how to identify strangers that can help them when they are in need. </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l"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Listen out for and make note of children’s discussion between themselves regarding their experience of past birthday celebrations.</a:t>
                      </a:r>
                    </a:p>
                    <a:p>
                      <a:pPr marL="0" indent="0">
                        <a:lnSpc>
                          <a:spcPct val="100000"/>
                        </a:lnSpc>
                        <a:spcBef>
                          <a:spcPts val="100"/>
                        </a:spcBef>
                        <a:spcAft>
                          <a:spcPts val="800"/>
                        </a:spcAft>
                        <a:buFontTx/>
                        <a:buNone/>
                      </a:pPr>
                      <a:r>
                        <a:rPr lang="en-US"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Guy</a:t>
                      </a:r>
                      <a:r>
                        <a:rPr lang="en-US" sz="700" b="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Fawkes: compare &amp; contrast character</a:t>
                      </a:r>
                      <a:endParaRPr lang="en-GB" sz="700" b="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Tx/>
                        <a:buNone/>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Can </a:t>
                      </a: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talk about what they have done with their families during Christmas’ in the past.  </a:t>
                      </a:r>
                    </a:p>
                    <a:p>
                      <a:pPr marL="0" indent="0">
                        <a:lnSpc>
                          <a:spcPct val="100000"/>
                        </a:lnSpc>
                        <a:spcBef>
                          <a:spcPts val="100"/>
                        </a:spcBef>
                        <a:spcAft>
                          <a:spcPts val="800"/>
                        </a:spcAft>
                        <a:buFont typeface="Courier New" panose="02070309020205020404" pitchFamily="49" charset="0"/>
                        <a:buNone/>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Show </a:t>
                      </a: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photos of how Christmas used to be celebrated in the past. </a:t>
                      </a:r>
                      <a:endPar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Listening to stories and placing events in chronological order. </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What can we do here to take care of animals in the jungle?</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Compare animals from a jungle to those on a farm. </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Explore a range of jungle animals. Learn their names and label their body parts. Could include a trip to the zoo.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Nocturnal Animals Making sense of different environments and habitats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Use images, video clips, shared texts and other resources to bring the wider world into the classroom. Listen to what children say about what they see</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Listen to children describing and commenting on things they have seen whilst outside, including plants and animals.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After close observation, draw pictures of the natural world, including animals and plants</a:t>
                      </a: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US"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US"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US"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US"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Introduce children to different occupations and how they use transport to help them in their jobs.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Trip to our local park (to link with seasons); discuss what we will see on our journey to the park and how we will get there.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Introduce the children to recycling and how it can take care of our world. Look at what rubbish can do to our environment and animals. </a:t>
                      </a:r>
                      <a:r>
                        <a:rPr lang="en-US" sz="700" dirty="0">
                          <a:latin typeface="Century Gothic" panose="020B0502020202020204" pitchFamily="34" charset="0"/>
                        </a:rPr>
                        <a:t>Create opportunities to discuss how we care for the natural world around us.</a:t>
                      </a: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Can children make comments on the weather, culture, clothing, housing.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Change in living things – Changes in the leaves, weather, seasons,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Explore the world around us and see how it changes as we enter Summer. </a:t>
                      </a:r>
                      <a:r>
                        <a:rPr lang="en-US" sz="700" dirty="0">
                          <a:latin typeface="Century Gothic" panose="020B0502020202020204" pitchFamily="34" charset="0"/>
                        </a:rPr>
                        <a:t>Provide opportunities for children to note and record the weather.</a:t>
                      </a: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dirty="0">
                          <a:latin typeface="Century Gothic" panose="020B0502020202020204" pitchFamily="34" charset="0"/>
                        </a:rPr>
                        <a:t>Building a ‘Bug Hotel’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Draw children’s attention to the immediate environment, introducing and modelling new vocabulary where appropriate.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Encourage interactions with the outdoors to foster curiosity and give children freedom to touch, smell and hear the natural world around them during hands-on experiences.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Look for children incorporating their understanding of the seasons and weather in their play.</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Use the </a:t>
                      </a:r>
                      <a:r>
                        <a:rPr lang="en-US" sz="700" b="0" dirty="0" err="1">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BeeBots</a:t>
                      </a:r>
                      <a:endParaRPr lang="en-US"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3">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Use </a:t>
                      </a:r>
                      <a:r>
                        <a:rPr lang="en-GB" sz="700" b="0" dirty="0" err="1">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Handa’s</a:t>
                      </a: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Surprise to explore a different country.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Discuss how they got to school and what mode of transport they used. Introduce the children to a range of transport and where they can be found.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Look at the difference between transport in this country and one other country. Encourage the children to make simple comparisons.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Use bee-bots on simple maps. Encourage the children to use navigational language.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Can children talk about their homes and what there is to do near their homes?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Look out for children drawing/painting or constructing their homes.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Encourage them to comment on what their home is like. Show photos of the children’s homes and encourage them to draw comparisons.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Environments – Features of local environment Maps of local area Comparing places on Google Earth – how are they similar/different?</a:t>
                      </a: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Introduce the children to NASA and America.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Introduce children to significant figures who have been to space and begin to understand that these events happened before they were born.</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Can children differentiate between land and water. </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r>
                        <a:rPr lang="en-US" sz="700" dirty="0">
                          <a:latin typeface="Century Gothic" panose="020B0502020202020204" pitchFamily="34" charset="0"/>
                        </a:rPr>
                        <a:t>Take children to places of worship and places of local importance to the community. </a:t>
                      </a:r>
                      <a:endParaRPr lang="en-US" sz="700" dirty="0" smtClean="0">
                        <a:latin typeface="Century Gothic" panose="020B0502020202020204" pitchFamily="34" charset="0"/>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Identifying their family. Commenting on photos of their family; naming who they can see and of what relation they are to them. </a:t>
                      </a:r>
                    </a:p>
                    <a:p>
                      <a:pPr marL="171450" indent="-171450">
                        <a:lnSpc>
                          <a:spcPct val="100000"/>
                        </a:lnSpc>
                        <a:spcBef>
                          <a:spcPts val="100"/>
                        </a:spcBef>
                        <a:spcAft>
                          <a:spcPts val="800"/>
                        </a:spcAft>
                        <a:buFont typeface="Courier New" panose="02070309020205020404" pitchFamily="49" charset="0"/>
                        <a:buChar char="o"/>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Can talk about what they do with their family and places they have been with their family. Can draw similarities and make comparisons between other families. </a:t>
                      </a:r>
                      <a:r>
                        <a:rPr lang="en-US" sz="700" dirty="0" smtClean="0">
                          <a:latin typeface="Century Gothic" panose="020B0502020202020204" pitchFamily="34" charset="0"/>
                        </a:rPr>
                        <a:t>Name and describe people who are familiar to them. </a:t>
                      </a:r>
                      <a:endPar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GB" sz="700" b="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 fictional stories about families and start to tell the difference between real and fiction. </a:t>
                      </a:r>
                      <a:r>
                        <a:rPr lang="en-US" sz="700" dirty="0" smtClean="0">
                          <a:latin typeface="Century Gothic" panose="020B0502020202020204" pitchFamily="34" charset="0"/>
                        </a:rPr>
                        <a:t>Talk about members of their immediate family and community.</a:t>
                      </a:r>
                      <a:endParaRPr lang="en-GB" sz="700" b="0" dirty="0" smtClean="0">
                        <a:solidFill>
                          <a:schemeClr val="tx1"/>
                        </a:solidFill>
                        <a:effectLst/>
                        <a:latin typeface="Century Gothic" panose="020B050202020202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Use </a:t>
                      </a:r>
                      <a:r>
                        <a:rPr lang="en-GB" sz="700" b="0" dirty="0" err="1">
                          <a:solidFill>
                            <a:schemeClr val="tx1"/>
                          </a:solidFill>
                          <a:effectLst/>
                          <a:latin typeface="+mn-lt"/>
                          <a:ea typeface="Calibri" panose="020F0502020204030204" pitchFamily="34" charset="0"/>
                          <a:cs typeface="Amatic SC" panose="00000500000000000000" pitchFamily="2" charset="-79"/>
                        </a:rPr>
                        <a:t>Handa’s</a:t>
                      </a:r>
                      <a:r>
                        <a:rPr lang="en-GB" sz="700" b="0" dirty="0">
                          <a:solidFill>
                            <a:schemeClr val="tx1"/>
                          </a:solidFill>
                          <a:effectLst/>
                          <a:latin typeface="+mn-lt"/>
                          <a:ea typeface="Calibri" panose="020F0502020204030204" pitchFamily="34" charset="0"/>
                          <a:cs typeface="Amatic SC" panose="00000500000000000000" pitchFamily="2" charset="-79"/>
                        </a:rPr>
                        <a:t> Surprise to explore a different country.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Discuss how they got to school and what mode of transport they used. Introduce the children to a range of transport and where they can be found.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Look at the difference between transport in this country and one other country. Encourage the children to make simple comparisons.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Use bee-bots on simple maps. Encourage the children to use navigational language.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Can children talk about their homes and what there is to do near their homes?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Look out for children drawing/painting or constructing their homes.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Encourage them to comment on what their home is like. Show photos of the children’s homes and encourage them to draw comparisons.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700" dirty="0">
                          <a:latin typeface="+mn-lt"/>
                        </a:rPr>
                        <a:t>Environments – Features of local environment Maps of local area Comparing places on Google Earth – how are they similar/different?</a:t>
                      </a:r>
                      <a:endParaRPr lang="en-GB" sz="700" b="0" dirty="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Introduce the children to NASA and America.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Introduce children to significant figures who have been to space and begin to understand that these events happened before they were born.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700" b="0" dirty="0">
                          <a:solidFill>
                            <a:schemeClr val="tx1"/>
                          </a:solidFill>
                          <a:effectLst/>
                          <a:latin typeface="+mn-lt"/>
                          <a:ea typeface="Calibri" panose="020F0502020204030204" pitchFamily="34" charset="0"/>
                          <a:cs typeface="Amatic SC" panose="00000500000000000000" pitchFamily="2" charset="-79"/>
                        </a:rPr>
                        <a:t>Can children differentiate between land and water.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nSpc>
                          <a:spcPct val="107000"/>
                        </a:lnSpc>
                        <a:spcAft>
                          <a:spcPts val="800"/>
                        </a:spcAft>
                      </a:pPr>
                      <a:r>
                        <a:rPr lang="en-GB" sz="700" b="0" dirty="0">
                          <a:solidFill>
                            <a:schemeClr val="tx1"/>
                          </a:solidFill>
                          <a:effectLst/>
                          <a:latin typeface="+mn-lt"/>
                          <a:ea typeface="Calibri" panose="020F0502020204030204" pitchFamily="34" charset="0"/>
                          <a:cs typeface="Amatic SC" panose="00000500000000000000" pitchFamily="2" charset="-79"/>
                        </a:rPr>
                        <a:t>To understand where dinosaurs are now and begin to understand that they were alive a very long time ago. </a:t>
                      </a:r>
                    </a:p>
                    <a:p>
                      <a:pPr>
                        <a:lnSpc>
                          <a:spcPct val="107000"/>
                        </a:lnSpc>
                        <a:spcAft>
                          <a:spcPts val="800"/>
                        </a:spcAft>
                      </a:pPr>
                      <a:r>
                        <a:rPr lang="en-GB" sz="700" b="0" dirty="0">
                          <a:solidFill>
                            <a:schemeClr val="tx1"/>
                          </a:solidFill>
                          <a:effectLst/>
                          <a:latin typeface="+mn-lt"/>
                          <a:ea typeface="Calibri" panose="020F0502020204030204" pitchFamily="34" charset="0"/>
                          <a:cs typeface="Amatic SC" panose="00000500000000000000" pitchFamily="2" charset="-79"/>
                        </a:rPr>
                        <a:t>Learn about what a palaeontologist is and how they explore really old artefacts. Introduce Mary Anning as the first female to find a fossil.</a:t>
                      </a:r>
                    </a:p>
                    <a:p>
                      <a:pPr>
                        <a:lnSpc>
                          <a:spcPct val="107000"/>
                        </a:lnSpc>
                        <a:spcAft>
                          <a:spcPts val="800"/>
                        </a:spcAft>
                      </a:pPr>
                      <a:endParaRPr lang="en-GB" sz="700" b="0" dirty="0">
                        <a:solidFill>
                          <a:schemeClr val="tx1"/>
                        </a:solidFill>
                        <a:effectLst/>
                        <a:latin typeface="+mn-lt"/>
                        <a:ea typeface="Calibri" panose="020F0502020204030204" pitchFamily="34" charset="0"/>
                        <a:cs typeface="Amatic SC" panose="00000500000000000000" pitchFamily="2" charset="-79"/>
                      </a:endParaRPr>
                    </a:p>
                    <a:p>
                      <a:pPr>
                        <a:lnSpc>
                          <a:spcPct val="107000"/>
                        </a:lnSpc>
                        <a:spcAft>
                          <a:spcPts val="800"/>
                        </a:spcAft>
                      </a:pPr>
                      <a:r>
                        <a:rPr lang="en-US" sz="700" dirty="0">
                          <a:latin typeface="+mn-lt"/>
                        </a:rPr>
                        <a:t>Materials: Floating / Sinking – boat building Metallic / non-metallic objects</a:t>
                      </a:r>
                    </a:p>
                    <a:p>
                      <a:pPr>
                        <a:lnSpc>
                          <a:spcPct val="107000"/>
                        </a:lnSpc>
                        <a:spcAft>
                          <a:spcPts val="800"/>
                        </a:spcAft>
                      </a:pPr>
                      <a:endParaRPr lang="en-US" sz="700" b="0" dirty="0">
                        <a:solidFill>
                          <a:schemeClr val="tx1"/>
                        </a:solidFill>
                        <a:effectLst/>
                        <a:latin typeface="+mn-lt"/>
                        <a:ea typeface="Calibri" panose="020F0502020204030204" pitchFamily="34" charset="0"/>
                        <a:cs typeface="Amatic SC" panose="00000500000000000000" pitchFamily="2" charset="-79"/>
                      </a:endParaRPr>
                    </a:p>
                    <a:p>
                      <a:pPr>
                        <a:lnSpc>
                          <a:spcPct val="107000"/>
                        </a:lnSpc>
                        <a:spcAft>
                          <a:spcPts val="800"/>
                        </a:spcAft>
                      </a:pPr>
                      <a:r>
                        <a:rPr lang="en-US" sz="700" b="0" dirty="0">
                          <a:solidFill>
                            <a:schemeClr val="tx1"/>
                          </a:solidFill>
                          <a:effectLst/>
                          <a:latin typeface="+mn-lt"/>
                          <a:ea typeface="Calibri" panose="020F0502020204030204" pitchFamily="34" charset="0"/>
                          <a:cs typeface="Amatic SC" panose="00000500000000000000" pitchFamily="2" charset="-79"/>
                        </a:rPr>
                        <a:t>Seasides long ago – Magic Grandad </a:t>
                      </a:r>
                      <a:endParaRPr lang="en-GB" sz="700" b="0" dirty="0">
                        <a:solidFill>
                          <a:schemeClr val="tx1"/>
                        </a:solidFill>
                        <a:effectLst/>
                        <a:latin typeface="+mn-lt"/>
                        <a:ea typeface="Calibri" panose="020F0502020204030204" pitchFamily="34" charset="0"/>
                        <a:cs typeface="Amatic SC" panose="00000500000000000000" pitchFamily="2" charset="-79"/>
                      </a:endParaRPr>
                    </a:p>
                    <a:p>
                      <a:pPr>
                        <a:lnSpc>
                          <a:spcPct val="107000"/>
                        </a:lnSpc>
                        <a:spcAft>
                          <a:spcPts val="800"/>
                        </a:spcAft>
                      </a:pPr>
                      <a:r>
                        <a:rPr lang="en-GB" sz="700" b="0" dirty="0">
                          <a:solidFill>
                            <a:schemeClr val="tx1"/>
                          </a:solidFill>
                          <a:effectLst/>
                          <a:latin typeface="+mn-lt"/>
                          <a:ea typeface="Calibri" panose="020F0502020204030204" pitchFamily="34" charset="0"/>
                          <a:cs typeface="Amatic SC" panose="00000500000000000000" pitchFamily="2" charset="-79"/>
                        </a:rPr>
                        <a:t> </a:t>
                      </a:r>
                    </a:p>
                    <a:p>
                      <a:r>
                        <a:rPr lang="en-GB" sz="700" b="0" dirty="0">
                          <a:solidFill>
                            <a:schemeClr val="tx1"/>
                          </a:solidFill>
                          <a:effectLst/>
                          <a:latin typeface="+mn-lt"/>
                          <a:ea typeface="Calibri" panose="020F0502020204030204" pitchFamily="34" charset="0"/>
                          <a:cs typeface="Amatic SC" panose="00000500000000000000" pitchFamily="2" charset="-79"/>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US" sz="700" dirty="0" smtClean="0">
                          <a:latin typeface="Century Gothic" panose="020B0502020202020204" pitchFamily="34" charset="0"/>
                        </a:rPr>
                        <a:t>Materials</a:t>
                      </a:r>
                      <a:r>
                        <a:rPr lang="en-US" sz="700" dirty="0">
                          <a:latin typeface="Century Gothic" panose="020B0502020202020204" pitchFamily="34" charset="0"/>
                        </a:rPr>
                        <a:t>: Floating / Sinking – boat building Metallic / non-metallic objects</a:t>
                      </a:r>
                      <a:endParaRPr lang="en-US"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r>
                        <a:rPr lang="en-US"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Seasides long ago – Magic Grandad </a:t>
                      </a:r>
                    </a:p>
                    <a:p>
                      <a:pPr marL="171450" indent="-171450">
                        <a:lnSpc>
                          <a:spcPct val="100000"/>
                        </a:lnSpc>
                        <a:spcBef>
                          <a:spcPts val="100"/>
                        </a:spcBef>
                        <a:spcAft>
                          <a:spcPts val="800"/>
                        </a:spcAft>
                        <a:buFont typeface="Courier New" panose="02070309020205020404" pitchFamily="49" charset="0"/>
                        <a:buChar char="o"/>
                      </a:pPr>
                      <a:r>
                        <a:rPr lang="en-US" sz="700" dirty="0">
                          <a:latin typeface="Century Gothic" panose="020B0502020202020204" pitchFamily="34" charset="0"/>
                        </a:rPr>
                        <a:t>Share non-fiction texts that offer an insight into contrasting environments.</a:t>
                      </a:r>
                    </a:p>
                    <a:p>
                      <a:pPr marL="171450" indent="-171450">
                        <a:lnSpc>
                          <a:spcPct val="100000"/>
                        </a:lnSpc>
                        <a:spcBef>
                          <a:spcPts val="100"/>
                        </a:spcBef>
                        <a:spcAft>
                          <a:spcPts val="800"/>
                        </a:spcAft>
                        <a:buFont typeface="Courier New" panose="02070309020205020404" pitchFamily="49" charset="0"/>
                        <a:buChar char="o"/>
                      </a:pPr>
                      <a:r>
                        <a:rPr lang="en-US" sz="700" dirty="0">
                          <a:latin typeface="Century Gothic" panose="020B0502020202020204" pitchFamily="34" charset="0"/>
                        </a:rPr>
                        <a:t>Listen to how children communicate their understanding of their own environment and contrasting environments through conversation and in play.</a:t>
                      </a: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0" indent="0">
                        <a:lnSpc>
                          <a:spcPct val="100000"/>
                        </a:lnSpc>
                        <a:spcBef>
                          <a:spcPts val="100"/>
                        </a:spcBef>
                        <a:spcAft>
                          <a:spcPts val="800"/>
                        </a:spcAft>
                        <a:buFont typeface="Courier New" panose="02070309020205020404" pitchFamily="49" charset="0"/>
                        <a:buNone/>
                      </a:pPr>
                      <a:endParaRPr lang="en-GB" sz="700" b="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2315999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1368829690"/>
              </p:ext>
            </p:extLst>
          </p:nvPr>
        </p:nvGraphicFramePr>
        <p:xfrm>
          <a:off x="366318" y="524472"/>
          <a:ext cx="11459364" cy="6918960"/>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540848">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422123">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Dinosaurs</a:t>
                      </a:r>
                      <a:r>
                        <a:rPr lang="en-US" sz="2000" baseline="0" dirty="0" smtClean="0">
                          <a:latin typeface="Amatic SC" panose="00000500000000000000" pitchFamily="2" charset="-79"/>
                          <a:cs typeface="Amatic SC" panose="00000500000000000000" pitchFamily="2" charset="-79"/>
                        </a:rPr>
                        <a:t> roar</a:t>
                      </a:r>
                      <a:r>
                        <a:rPr lang="en-US" sz="2000" dirty="0" smtClean="0">
                          <a:latin typeface="Amatic SC" panose="00000500000000000000" pitchFamily="2" charset="-79"/>
                          <a:cs typeface="Amatic SC" panose="00000500000000000000" pitchFamily="2" charset="-79"/>
                        </a:rPr>
                        <a:t>!</a:t>
                      </a:r>
                    </a:p>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Let’s Celebrate!</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smtClean="0">
                          <a:latin typeface="Amatic SC" panose="00000500000000000000" pitchFamily="2" charset="-79"/>
                          <a:cs typeface="Amatic SC" panose="00000500000000000000" pitchFamily="2" charset="-79"/>
                        </a:rPr>
                        <a:t>Where</a:t>
                      </a:r>
                      <a:r>
                        <a:rPr lang="en-US" sz="2000" baseline="0" dirty="0" smtClean="0">
                          <a:latin typeface="Amatic SC" panose="00000500000000000000" pitchFamily="2" charset="-79"/>
                          <a:cs typeface="Amatic SC" panose="00000500000000000000" pitchFamily="2" charset="-79"/>
                        </a:rPr>
                        <a:t> on Earth?</a:t>
                      </a:r>
                      <a:r>
                        <a:rPr lang="en-US" sz="2000" dirty="0" smtClean="0">
                          <a:latin typeface="Amatic SC" panose="00000500000000000000" pitchFamily="2" charset="-79"/>
                          <a:cs typeface="Amatic SC" panose="00000500000000000000" pitchFamily="2" charset="-79"/>
                        </a:rPr>
                        <a:t> </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Down</a:t>
                      </a:r>
                      <a:r>
                        <a:rPr lang="en-US" sz="2000" baseline="0" dirty="0" smtClean="0">
                          <a:latin typeface="Amatic SC" panose="00000500000000000000" pitchFamily="2" charset="-79"/>
                          <a:cs typeface="Amatic SC" panose="00000500000000000000" pitchFamily="2" charset="-79"/>
                        </a:rPr>
                        <a:t> on the FARM!</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smtClean="0">
                          <a:latin typeface="Amatic SC" panose="00000500000000000000" pitchFamily="2" charset="-79"/>
                          <a:cs typeface="Amatic SC" panose="00000500000000000000" pitchFamily="2" charset="-79"/>
                        </a:rPr>
                        <a:t>Families</a:t>
                      </a:r>
                      <a:r>
                        <a:rPr lang="en-US" sz="2000" baseline="0" dirty="0" smtClean="0">
                          <a:latin typeface="Amatic SC" panose="00000500000000000000" pitchFamily="2" charset="-79"/>
                          <a:cs typeface="Amatic SC" panose="00000500000000000000" pitchFamily="2" charset="-79"/>
                        </a:rPr>
                        <a:t> Great and Small</a:t>
                      </a:r>
                      <a:r>
                        <a:rPr lang="en-US" sz="2000" dirty="0" smtClean="0">
                          <a:latin typeface="Amatic SC" panose="00000500000000000000" pitchFamily="2" charset="-79"/>
                          <a:cs typeface="Amatic SC" panose="00000500000000000000" pitchFamily="2" charset="-79"/>
                        </a:rPr>
                        <a:t>!</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Amatic SC" panose="00000500000000000000" pitchFamily="2" charset="-79"/>
                          <a:cs typeface="Amatic SC" panose="00000500000000000000" pitchFamily="2" charset="-79"/>
                        </a:rPr>
                        <a:t>DOWN</a:t>
                      </a:r>
                      <a:r>
                        <a:rPr lang="en-US" sz="2000" baseline="0" dirty="0" smtClean="0">
                          <a:latin typeface="Amatic SC" panose="00000500000000000000" pitchFamily="2" charset="-79"/>
                          <a:cs typeface="Amatic SC" panose="00000500000000000000" pitchFamily="2" charset="-79"/>
                        </a:rPr>
                        <a:t> AT THE BOTTOM OF THE GARDEN</a:t>
                      </a:r>
                      <a:r>
                        <a:rPr lang="en-US" sz="2000" dirty="0" smtClean="0">
                          <a:latin typeface="Amatic SC" panose="00000500000000000000" pitchFamily="2" charset="-79"/>
                          <a:cs typeface="Amatic SC" panose="00000500000000000000" pitchFamily="2" charset="-79"/>
                        </a:rPr>
                        <a:t>!  </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422123">
                <a:tc rowSpan="2">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smtClean="0"/>
                        <a:t>Children </a:t>
                      </a:r>
                      <a:r>
                        <a:rPr lang="en-US" sz="800" i="1" dirty="0"/>
                        <a:t>to explain their work to others. 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The development of children’s artistic and cultural awareness supports </a:t>
                      </a:r>
                      <a:r>
                        <a:rPr lang="en-US" sz="800" b="1" dirty="0"/>
                        <a:t>their imagination and creativity</a:t>
                      </a:r>
                      <a:r>
                        <a:rPr lang="en-US" sz="800" dirty="0"/>
                        <a:t>. It is important that children have regular opportunities to </a:t>
                      </a:r>
                      <a:r>
                        <a:rPr lang="en-US" sz="800" b="1" dirty="0"/>
                        <a:t>engage with the arts</a:t>
                      </a:r>
                      <a:r>
                        <a:rPr lang="en-US" sz="800" dirty="0"/>
                        <a:t>, enabling them to explore and play with a wide range of </a:t>
                      </a:r>
                      <a:r>
                        <a:rPr lang="en-US" sz="800" b="1" dirty="0"/>
                        <a:t>media and materials</a:t>
                      </a:r>
                      <a:r>
                        <a:rPr lang="en-US" sz="800" dirty="0"/>
                        <a:t>. The quality and variety of what children see, hear and participate in is crucial for developing their understanding, </a:t>
                      </a:r>
                      <a:r>
                        <a:rPr lang="en-US" sz="800" b="1" dirty="0"/>
                        <a:t>self-expression, vocabulary and ability to communicate through the arts</a:t>
                      </a:r>
                      <a:r>
                        <a:rPr lang="en-US" sz="800" dirty="0"/>
                        <a:t>. The frequency, repetition and depth of their experiences are fundamental to their progress in interpreting and appreciating what they hear, respond to and observe.</a:t>
                      </a:r>
                    </a:p>
                    <a:p>
                      <a:pPr algn="ctr"/>
                      <a:r>
                        <a:rPr lang="en-US" sz="800" dirty="0"/>
                        <a:t>Give children an insight into new musical worlds. Invite musicians in to play music to children and talk about it. Encourage children to listen attentively to music. Discuss changes and patterns as a piece of music develops. </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049813326"/>
                  </a:ext>
                </a:extLst>
              </a:tr>
              <a:tr h="0">
                <a:tc vMerge="1">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Children to produce a piece of art work each half term to be displayed for ‘Celebration wall’ for school / parents  to show how drawings have developed  - lots of  links to Fine Motor Skills. Children to explain their work to others. 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100" dirty="0" smtClean="0">
                          <a:solidFill>
                            <a:schemeClr val="tx1"/>
                          </a:solidFill>
                        </a:rPr>
                        <a:t>Paint self-portraits</a:t>
                      </a:r>
                    </a:p>
                    <a:p>
                      <a:pPr algn="ctr"/>
                      <a:r>
                        <a:rPr lang="en-GB" sz="1100" dirty="0">
                          <a:solidFill>
                            <a:schemeClr val="tx1"/>
                          </a:solidFill>
                        </a:rPr>
                        <a:t> </a:t>
                      </a:r>
                      <a:endParaRPr lang="en-GB" sz="1100" dirty="0" smtClean="0">
                        <a:solidFill>
                          <a:schemeClr val="tx1"/>
                        </a:solidFill>
                      </a:endParaRPr>
                    </a:p>
                    <a:p>
                      <a:pPr algn="ctr"/>
                      <a:r>
                        <a:rPr lang="en-GB" sz="1100" dirty="0" smtClean="0">
                          <a:solidFill>
                            <a:schemeClr val="tx1"/>
                          </a:solidFill>
                        </a:rPr>
                        <a:t>Clay fossils</a:t>
                      </a:r>
                    </a:p>
                    <a:p>
                      <a:pPr algn="ctr"/>
                      <a:endParaRPr lang="en-GB" sz="1100" dirty="0" smtClean="0">
                        <a:solidFill>
                          <a:schemeClr val="tx1"/>
                        </a:solidFill>
                      </a:endParaRPr>
                    </a:p>
                    <a:p>
                      <a:pPr algn="ctr"/>
                      <a:r>
                        <a:rPr lang="en-GB" sz="1100" dirty="0" smtClean="0">
                          <a:solidFill>
                            <a:schemeClr val="tx1"/>
                          </a:solidFill>
                        </a:rPr>
                        <a:t>Use wooden blocks/stickle bricks/keys/ 2d shapes to create a dinosaur</a:t>
                      </a:r>
                    </a:p>
                    <a:p>
                      <a:pPr algn="ctr"/>
                      <a:endParaRPr lang="en-GB" sz="1100" dirty="0" smtClean="0">
                        <a:solidFill>
                          <a:schemeClr val="tx1"/>
                        </a:solidFill>
                      </a:endParaRPr>
                    </a:p>
                    <a:p>
                      <a:pPr algn="ctr"/>
                      <a:r>
                        <a:rPr lang="en-GB" sz="1100" dirty="0" smtClean="0">
                          <a:solidFill>
                            <a:schemeClr val="tx1"/>
                          </a:solidFill>
                        </a:rPr>
                        <a:t>Make</a:t>
                      </a:r>
                      <a:r>
                        <a:rPr lang="en-GB" sz="1100" baseline="0" dirty="0" smtClean="0">
                          <a:solidFill>
                            <a:schemeClr val="tx1"/>
                          </a:solidFill>
                        </a:rPr>
                        <a:t> binoculars, focus on ways of joining materials together</a:t>
                      </a:r>
                    </a:p>
                    <a:p>
                      <a:pPr algn="ctr"/>
                      <a:endParaRPr lang="en-US" sz="11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Role</a:t>
                      </a:r>
                      <a:r>
                        <a:rPr lang="en-US" sz="1100" baseline="0" dirty="0" smtClean="0"/>
                        <a:t> Play area – Dinosaur expedition</a:t>
                      </a:r>
                      <a:endParaRPr lang="en-US" sz="11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smtClean="0"/>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lnSpc>
                          <a:spcPct val="107000"/>
                        </a:lnSpc>
                        <a:spcAft>
                          <a:spcPts val="800"/>
                        </a:spcAft>
                      </a:pPr>
                      <a:r>
                        <a:rPr lang="en-GB" sz="1100" dirty="0" smtClean="0">
                          <a:solidFill>
                            <a:schemeClr val="tx1"/>
                          </a:solidFill>
                        </a:rPr>
                        <a:t>Listen </a:t>
                      </a:r>
                      <a:r>
                        <a:rPr lang="en-GB" sz="1100" dirty="0">
                          <a:solidFill>
                            <a:schemeClr val="tx1"/>
                          </a:solidFill>
                        </a:rPr>
                        <a:t>to music and make their own dances in response</a:t>
                      </a:r>
                      <a:r>
                        <a:rPr lang="en-GB" sz="1100" dirty="0" smtClean="0">
                          <a:solidFill>
                            <a:schemeClr val="tx1"/>
                          </a:solidFill>
                        </a:rPr>
                        <a:t>.</a:t>
                      </a:r>
                      <a:endParaRPr lang="en-GB" sz="1100" dirty="0">
                        <a:solidFill>
                          <a:schemeClr val="tx1"/>
                        </a:solidFill>
                      </a:endParaRPr>
                    </a:p>
                    <a:p>
                      <a:pPr algn="ctr">
                        <a:lnSpc>
                          <a:spcPct val="107000"/>
                        </a:lnSpc>
                        <a:spcAft>
                          <a:spcPts val="800"/>
                        </a:spcAft>
                      </a:pPr>
                      <a:r>
                        <a:rPr lang="en-US" sz="1100" dirty="0"/>
                        <a:t>Firework pictures, Christmas decorations, Christmas cards, </a:t>
                      </a:r>
                      <a:r>
                        <a:rPr lang="en-US" sz="1100" dirty="0" smtClean="0"/>
                        <a:t> </a:t>
                      </a:r>
                      <a:r>
                        <a:rPr lang="en-US" sz="1100" dirty="0"/>
                        <a:t>Christmas </a:t>
                      </a:r>
                      <a:r>
                        <a:rPr lang="en-US" sz="1100" dirty="0" smtClean="0"/>
                        <a:t>songs/poems,</a:t>
                      </a:r>
                      <a:endParaRPr lang="en-GB" sz="1100" dirty="0">
                        <a:solidFill>
                          <a:schemeClr val="tx1"/>
                        </a:solidFill>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solidFill>
                            <a:schemeClr val="tx1"/>
                          </a:solidFill>
                        </a:rPr>
                        <a:t> </a:t>
                      </a:r>
                      <a:r>
                        <a:rPr lang="en-US" sz="1100" dirty="0"/>
                        <a:t>The use of story maps, props, puppets &amp; story bags will encourage children to retell, invent and adapt stories.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a:t>Role Play Party’s and Celebrations Role Play of The Nativity </a:t>
                      </a:r>
                      <a:endParaRPr lang="en-US" sz="1100" dirty="0" smtClean="0"/>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Role Play</a:t>
                      </a:r>
                      <a:r>
                        <a:rPr lang="en-US" sz="1100" baseline="0" dirty="0" smtClean="0"/>
                        <a:t> area – Santa’s Grotto</a:t>
                      </a:r>
                      <a:endParaRPr lang="en-US" sz="11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Produce a colour wheel,</a:t>
                      </a:r>
                      <a:r>
                        <a:rPr lang="en-US" sz="1100" baseline="0" dirty="0" smtClean="0"/>
                        <a:t> discuss primary and secondary colours, also focus on hot and cold colours.</a:t>
                      </a:r>
                      <a:endParaRPr lang="en-US" sz="1100" dirty="0" smtClean="0"/>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Making Chinese</a:t>
                      </a:r>
                      <a:r>
                        <a:rPr lang="en-US" sz="1100" baseline="0" dirty="0" smtClean="0"/>
                        <a:t> dragon</a:t>
                      </a:r>
                      <a:r>
                        <a:rPr lang="en-US" sz="1100" dirty="0" smtClean="0"/>
                        <a:t>, </a:t>
                      </a:r>
                      <a:r>
                        <a:rPr lang="en-US" sz="1100" dirty="0"/>
                        <a:t>Chinese writing, puppet making, Chinese music and </a:t>
                      </a:r>
                      <a:r>
                        <a:rPr lang="en-US" sz="1100" dirty="0" smtClean="0"/>
                        <a:t>composition</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Design and construct</a:t>
                      </a:r>
                      <a:r>
                        <a:rPr lang="en-US" sz="1100" baseline="0" dirty="0" smtClean="0"/>
                        <a:t> vehicles using boxes and junk modelling</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1100" dirty="0" smtClean="0"/>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The use of story maps, props, puppets &amp; story bags will encourage children to retell, invent and adapt stories.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Role play area – Chinese restaurant / Pirate ship</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11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lnSpc>
                          <a:spcPct val="107000"/>
                        </a:lnSpc>
                        <a:spcAft>
                          <a:spcPts val="800"/>
                        </a:spcAft>
                      </a:pPr>
                      <a:r>
                        <a:rPr lang="en-GB" sz="1100" dirty="0" smtClean="0">
                          <a:solidFill>
                            <a:schemeClr val="tx1"/>
                          </a:solidFill>
                        </a:rPr>
                        <a:t>Colour mixing, create painted picture of a farm animal</a:t>
                      </a:r>
                    </a:p>
                    <a:p>
                      <a:pPr algn="ctr">
                        <a:lnSpc>
                          <a:spcPct val="107000"/>
                        </a:lnSpc>
                        <a:spcAft>
                          <a:spcPts val="800"/>
                        </a:spcAft>
                      </a:pPr>
                      <a:r>
                        <a:rPr lang="en-GB" sz="1100" dirty="0" smtClean="0">
                          <a:solidFill>
                            <a:schemeClr val="tx1"/>
                          </a:solidFill>
                        </a:rPr>
                        <a:t>Use</a:t>
                      </a:r>
                      <a:r>
                        <a:rPr lang="en-GB" sz="1100" baseline="0" dirty="0" smtClean="0">
                          <a:solidFill>
                            <a:schemeClr val="tx1"/>
                          </a:solidFill>
                        </a:rPr>
                        <a:t> a variety of materials and textures to create the houses and characters of ‘The Three Little Pigs’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The use of story maps, props, puppets &amp; story bags will encourage children to retell, invent and adapt stories.</a:t>
                      </a:r>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Build farm using large</a:t>
                      </a:r>
                      <a:r>
                        <a:rPr lang="en-US" sz="1100" baseline="0" dirty="0" smtClean="0"/>
                        <a:t> wooden blocks, stickle bricks</a:t>
                      </a:r>
                      <a:endParaRPr lang="en-US" sz="1100" dirty="0" smtClean="0"/>
                    </a:p>
                    <a:p>
                      <a:pPr marL="0" marR="0" lvl="0" indent="0" algn="ctr" defTabSz="914400" rtl="0" eaLnBrk="1" fontAlgn="auto" latinLnBrk="0" hangingPunct="1">
                        <a:lnSpc>
                          <a:spcPct val="107000"/>
                        </a:lnSpc>
                        <a:spcBef>
                          <a:spcPts val="0"/>
                        </a:spcBef>
                        <a:spcAft>
                          <a:spcPts val="800"/>
                        </a:spcAft>
                        <a:buClrTx/>
                        <a:buSzTx/>
                        <a:buFontTx/>
                        <a:buNone/>
                        <a:tabLst/>
                        <a:defRPr/>
                      </a:pPr>
                      <a:r>
                        <a:rPr lang="en-US" sz="1100" dirty="0" smtClean="0"/>
                        <a:t>Role</a:t>
                      </a:r>
                      <a:r>
                        <a:rPr lang="en-US" sz="1100" baseline="0" dirty="0" smtClean="0"/>
                        <a:t> play area – Farm house / Farm shop</a:t>
                      </a:r>
                      <a:endParaRPr lang="en-US" sz="1100" dirty="0" smtClean="0"/>
                    </a:p>
                    <a:p>
                      <a:pPr algn="ctr">
                        <a:lnSpc>
                          <a:spcPct val="107000"/>
                        </a:lnSpc>
                        <a:spcAft>
                          <a:spcPts val="800"/>
                        </a:spcAft>
                      </a:pPr>
                      <a:endParaRPr lang="en-GB" sz="1100" dirty="0" smtClean="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GB" sz="1100" dirty="0" smtClean="0">
                          <a:solidFill>
                            <a:schemeClr val="tx1"/>
                          </a:solidFill>
                        </a:rPr>
                        <a:t>Paint</a:t>
                      </a:r>
                      <a:r>
                        <a:rPr lang="en-GB" sz="1100" baseline="0" dirty="0" smtClean="0">
                          <a:solidFill>
                            <a:schemeClr val="tx1"/>
                          </a:solidFill>
                        </a:rPr>
                        <a:t> portraits of mums </a:t>
                      </a:r>
                    </a:p>
                    <a:p>
                      <a:pPr algn="ctr"/>
                      <a:endParaRPr lang="en-GB" sz="1100" baseline="0" dirty="0" smtClean="0">
                        <a:solidFill>
                          <a:schemeClr val="tx1"/>
                        </a:solidFill>
                      </a:endParaRPr>
                    </a:p>
                    <a:p>
                      <a:pPr algn="ctr"/>
                      <a:r>
                        <a:rPr lang="en-GB" sz="1100" baseline="0" dirty="0" smtClean="0">
                          <a:solidFill>
                            <a:schemeClr val="tx1"/>
                          </a:solidFill>
                        </a:rPr>
                        <a:t>Create skeletons using straws</a:t>
                      </a:r>
                    </a:p>
                    <a:p>
                      <a:pPr algn="ctr"/>
                      <a:endParaRPr lang="en-GB" sz="1100" baseline="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smtClean="0"/>
                        <a:t>The use of story maps, props, puppets &amp; story bags will encourage children to retell, invent and adapt stories.</a:t>
                      </a:r>
                    </a:p>
                    <a:p>
                      <a:pPr algn="ct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GB" sz="1100" dirty="0" smtClean="0">
                          <a:solidFill>
                            <a:schemeClr val="tx1"/>
                          </a:solidFill>
                        </a:rPr>
                        <a:t>Father’s Day craft</a:t>
                      </a:r>
                    </a:p>
                    <a:p>
                      <a:pPr algn="ctr"/>
                      <a:endParaRPr lang="en-GB" sz="1100" dirty="0" smtClean="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smtClean="0"/>
                        <a:t>The use of story maps, props, puppets &amp; story bags will encourage children to retell, invent and adapt stories.</a:t>
                      </a: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smtClean="0">
                        <a:solidFill>
                          <a:schemeClr val="tx1"/>
                        </a:solidFill>
                      </a:endParaRPr>
                    </a:p>
                    <a:p>
                      <a:pPr algn="ctr"/>
                      <a:endParaRPr lang="en-GB" sz="11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1583067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506898952"/>
              </p:ext>
            </p:extLst>
          </p:nvPr>
        </p:nvGraphicFramePr>
        <p:xfrm>
          <a:off x="122831" y="202144"/>
          <a:ext cx="11941792" cy="6485260"/>
        </p:xfrm>
        <a:graphic>
          <a:graphicData uri="http://schemas.openxmlformats.org/drawingml/2006/table">
            <a:tbl>
              <a:tblPr firstRow="1" bandRow="1">
                <a:tableStyleId>{5C22544A-7EE6-4342-B048-85BDC9FD1C3A}</a:tableStyleId>
              </a:tblPr>
              <a:tblGrid>
                <a:gridCol w="1753439">
                  <a:extLst>
                    <a:ext uri="{9D8B030D-6E8A-4147-A177-3AD203B41FA5}">
                      <a16:colId xmlns:a16="http://schemas.microsoft.com/office/drawing/2014/main" xmlns="" val="385991600"/>
                    </a:ext>
                  </a:extLst>
                </a:gridCol>
                <a:gridCol w="1658502">
                  <a:extLst>
                    <a:ext uri="{9D8B030D-6E8A-4147-A177-3AD203B41FA5}">
                      <a16:colId xmlns:a16="http://schemas.microsoft.com/office/drawing/2014/main" xmlns="" val="2865123548"/>
                    </a:ext>
                  </a:extLst>
                </a:gridCol>
                <a:gridCol w="1257591">
                  <a:extLst>
                    <a:ext uri="{9D8B030D-6E8A-4147-A177-3AD203B41FA5}">
                      <a16:colId xmlns:a16="http://schemas.microsoft.com/office/drawing/2014/main" xmlns="" val="872926247"/>
                    </a:ext>
                  </a:extLst>
                </a:gridCol>
                <a:gridCol w="2155578">
                  <a:extLst>
                    <a:ext uri="{9D8B030D-6E8A-4147-A177-3AD203B41FA5}">
                      <a16:colId xmlns:a16="http://schemas.microsoft.com/office/drawing/2014/main" xmlns="" val="1315738151"/>
                    </a:ext>
                  </a:extLst>
                </a:gridCol>
                <a:gridCol w="1443220">
                  <a:extLst>
                    <a:ext uri="{9D8B030D-6E8A-4147-A177-3AD203B41FA5}">
                      <a16:colId xmlns:a16="http://schemas.microsoft.com/office/drawing/2014/main" xmlns="" val="2709165749"/>
                    </a:ext>
                  </a:extLst>
                </a:gridCol>
                <a:gridCol w="2238841">
                  <a:extLst>
                    <a:ext uri="{9D8B030D-6E8A-4147-A177-3AD203B41FA5}">
                      <a16:colId xmlns:a16="http://schemas.microsoft.com/office/drawing/2014/main" xmlns="" val="2335150482"/>
                    </a:ext>
                  </a:extLst>
                </a:gridCol>
                <a:gridCol w="1434621">
                  <a:extLst>
                    <a:ext uri="{9D8B030D-6E8A-4147-A177-3AD203B41FA5}">
                      <a16:colId xmlns:a16="http://schemas.microsoft.com/office/drawing/2014/main" xmlns="" val="4046203905"/>
                    </a:ext>
                  </a:extLst>
                </a:gridCol>
              </a:tblGrid>
              <a:tr h="387479">
                <a:tc gridSpan="7">
                  <a:txBody>
                    <a:bodyPr/>
                    <a:lstStyle/>
                    <a:p>
                      <a:pPr algn="ctr"/>
                      <a:r>
                        <a:rPr lang="en-US" sz="1800" dirty="0">
                          <a:solidFill>
                            <a:schemeClr val="bg1">
                              <a:lumMod val="50000"/>
                            </a:schemeClr>
                          </a:solidFill>
                          <a:latin typeface="Amatic SC" panose="00000500000000000000" pitchFamily="2" charset="-79"/>
                          <a:cs typeface="Amatic SC" panose="00000500000000000000" pitchFamily="2" charset="-79"/>
                        </a:rPr>
                        <a:t>Early Learning Goals – for the </a:t>
                      </a:r>
                      <a:r>
                        <a:rPr lang="en-US" sz="1800" dirty="0">
                          <a:solidFill>
                            <a:srgbClr val="FF0000"/>
                          </a:solidFill>
                          <a:latin typeface="Amatic SC" panose="00000500000000000000" pitchFamily="2" charset="-79"/>
                          <a:cs typeface="Amatic SC" panose="00000500000000000000" pitchFamily="2" charset="-79"/>
                        </a:rPr>
                        <a:t>end of the year  - </a:t>
                      </a:r>
                      <a:r>
                        <a:rPr lang="en-US" sz="1800" dirty="0">
                          <a:solidFill>
                            <a:schemeClr val="bg1">
                              <a:lumMod val="50000"/>
                            </a:schemeClr>
                          </a:solidFill>
                          <a:latin typeface="Amatic SC" panose="00000500000000000000" pitchFamily="2" charset="-79"/>
                          <a:cs typeface="Amatic SC" panose="00000500000000000000" pitchFamily="2" charset="-79"/>
                        </a:rPr>
                        <a:t>Holistic / best fit Judgement! </a:t>
                      </a:r>
                      <a:endParaRPr lang="en-GB" sz="1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Early Learning Goals </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560056">
                <a:tc>
                  <a:txBody>
                    <a:bodyPr/>
                    <a:lstStyle/>
                    <a:p>
                      <a:pPr algn="ctr"/>
                      <a:r>
                        <a:rPr lang="en-US" sz="1400" b="1" dirty="0">
                          <a:latin typeface="Amatic SC" panose="00000500000000000000" pitchFamily="2" charset="-79"/>
                          <a:cs typeface="Amatic SC" panose="00000500000000000000" pitchFamily="2" charset="-79"/>
                        </a:rPr>
                        <a:t>Communication and Language </a:t>
                      </a:r>
                      <a:endParaRPr lang="en-GB" sz="1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sz="1400" b="1" dirty="0">
                          <a:latin typeface="Amatic SC" panose="00000500000000000000" pitchFamily="2" charset="-79"/>
                          <a:cs typeface="Amatic SC" panose="00000500000000000000" pitchFamily="2" charset="-79"/>
                        </a:rPr>
                        <a:t>Personal, social, emotional 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Amatic SC" panose="00000500000000000000" pitchFamily="2" charset="-79"/>
                          <a:cs typeface="Amatic SC" panose="00000500000000000000" pitchFamily="2" charset="-79"/>
                        </a:rPr>
                        <a:t>Physical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Amatic SC" panose="00000500000000000000" pitchFamily="2" charset="-79"/>
                          <a:cs typeface="Amatic SC" panose="00000500000000000000" pitchFamily="2" charset="-79"/>
                        </a:rPr>
                        <a:t>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400" b="1" dirty="0">
                          <a:latin typeface="Amatic SC" panose="00000500000000000000" pitchFamily="2" charset="-79"/>
                          <a:cs typeface="Amatic SC" panose="00000500000000000000" pitchFamily="2" charset="-79"/>
                        </a:rPr>
                        <a:t>Literacy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err="1">
                          <a:latin typeface="Amatic SC" panose="00000500000000000000" pitchFamily="2" charset="-79"/>
                          <a:cs typeface="Amatic SC" panose="00000500000000000000" pitchFamily="2" charset="-79"/>
                        </a:rPr>
                        <a:t>Maths</a:t>
                      </a:r>
                      <a:r>
                        <a:rPr lang="en-US" sz="1400" b="1" dirty="0">
                          <a:latin typeface="Amatic SC" panose="00000500000000000000" pitchFamily="2" charset="-79"/>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400" b="1" dirty="0">
                          <a:latin typeface="Amatic SC" panose="00000500000000000000" pitchFamily="2" charset="-79"/>
                          <a:cs typeface="Amatic SC" panose="00000500000000000000" pitchFamily="2" charset="-79"/>
                        </a:rPr>
                        <a:t>Understanding the World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Amatic SC" panose="00000500000000000000" pitchFamily="2" charset="-79"/>
                          <a:cs typeface="Amatic SC" panose="00000500000000000000" pitchFamily="2" charset="-79"/>
                        </a:rPr>
                        <a:t>Expressive arts and design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5537725">
                <a:tc>
                  <a:txBody>
                    <a:bodyPr/>
                    <a:lstStyle/>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r>
                        <a:rPr lang="en-US" sz="700" b="1" dirty="0" smtClean="0">
                          <a:latin typeface="Century Gothic" panose="020B0502020202020204" pitchFamily="34" charset="0"/>
                        </a:rPr>
                        <a:t>ELG</a:t>
                      </a:r>
                      <a:r>
                        <a:rPr lang="en-US" sz="700" b="1" dirty="0">
                          <a:latin typeface="Century Gothic" panose="020B0502020202020204" pitchFamily="34" charset="0"/>
                        </a:rPr>
                        <a:t>: Listening, Attention and Understanding</a:t>
                      </a:r>
                    </a:p>
                    <a:p>
                      <a:pPr algn="ctr"/>
                      <a:endParaRPr lang="en-US" sz="700" dirty="0">
                        <a:latin typeface="Century Gothic" panose="020B0502020202020204" pitchFamily="34" charset="0"/>
                      </a:endParaRPr>
                    </a:p>
                    <a:p>
                      <a:pPr algn="l"/>
                      <a:r>
                        <a:rPr lang="en-US" sz="700" dirty="0" smtClean="0">
                          <a:latin typeface="Century Gothic" panose="020B0502020202020204" pitchFamily="34" charset="0"/>
                        </a:rPr>
                        <a:t>- </a:t>
                      </a:r>
                      <a:r>
                        <a:rPr lang="en-US" sz="700" dirty="0">
                          <a:latin typeface="Century Gothic" panose="020B0502020202020204" pitchFamily="34" charset="0"/>
                        </a:rPr>
                        <a:t>Listen attentively and respond to what they hear with relevant questions, comments and actions when being read to and during whole class discussions and small group interactions</a:t>
                      </a:r>
                    </a:p>
                    <a:p>
                      <a:pPr algn="l"/>
                      <a:endParaRPr lang="en-US" sz="700" dirty="0">
                        <a:latin typeface="Century Gothic" panose="020B0502020202020204" pitchFamily="34" charset="0"/>
                      </a:endParaRPr>
                    </a:p>
                    <a:p>
                      <a:pPr algn="l"/>
                      <a:r>
                        <a:rPr lang="en-US" sz="700" dirty="0">
                          <a:latin typeface="Century Gothic" panose="020B0502020202020204" pitchFamily="34" charset="0"/>
                        </a:rPr>
                        <a:t> </a:t>
                      </a:r>
                      <a:r>
                        <a:rPr lang="en-US" sz="700" dirty="0" smtClean="0">
                          <a:latin typeface="Century Gothic" panose="020B0502020202020204" pitchFamily="34" charset="0"/>
                        </a:rPr>
                        <a:t>- Make </a:t>
                      </a:r>
                      <a:r>
                        <a:rPr lang="en-US" sz="700" dirty="0">
                          <a:latin typeface="Century Gothic" panose="020B0502020202020204" pitchFamily="34" charset="0"/>
                        </a:rPr>
                        <a:t>comments about what they have heard and ask questions to clarify their understanding</a:t>
                      </a: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a:t>
                      </a:r>
                      <a:r>
                        <a:rPr lang="en-US" sz="700" dirty="0">
                          <a:latin typeface="Century Gothic" panose="020B0502020202020204" pitchFamily="34" charset="0"/>
                        </a:rPr>
                        <a:t>Hold conversation when engaged in back-and-forth exchanges with their teacher and peers</a:t>
                      </a:r>
                    </a:p>
                    <a:p>
                      <a:pPr algn="ctr"/>
                      <a:endParaRPr lang="en-US" sz="700" b="0" dirty="0">
                        <a:latin typeface="Century Gothic" panose="020B0502020202020204" pitchFamily="34" charset="0"/>
                        <a:cs typeface="Amatic SC" panose="00000500000000000000" pitchFamily="2" charset="-79"/>
                      </a:endParaRPr>
                    </a:p>
                    <a:p>
                      <a:pPr algn="ctr"/>
                      <a:r>
                        <a:rPr lang="en-US" sz="700" b="1" dirty="0">
                          <a:latin typeface="Century Gothic" panose="020B0502020202020204" pitchFamily="34" charset="0"/>
                        </a:rPr>
                        <a:t>ELG: Speaking</a:t>
                      </a:r>
                    </a:p>
                    <a:p>
                      <a:pPr algn="l"/>
                      <a:endParaRPr lang="en-US" sz="700" dirty="0" smtClean="0">
                        <a:latin typeface="Century Gothic" panose="020B0502020202020204" pitchFamily="34" charset="0"/>
                      </a:endParaRPr>
                    </a:p>
                    <a:p>
                      <a:pPr algn="l"/>
                      <a:r>
                        <a:rPr lang="en-US" sz="700" dirty="0" smtClean="0">
                          <a:latin typeface="Century Gothic" panose="020B0502020202020204" pitchFamily="34" charset="0"/>
                        </a:rPr>
                        <a:t>- Participate in small group, class and one-to-one discussions, offering their own ideas, using recently introduced vocabulary</a:t>
                      </a:r>
                    </a:p>
                    <a:p>
                      <a:pPr algn="l"/>
                      <a:endParaRPr lang="en-US" sz="700" dirty="0" smtClean="0">
                        <a:latin typeface="Century Gothic" panose="020B0502020202020204" pitchFamily="34" charset="0"/>
                      </a:endParaRPr>
                    </a:p>
                    <a:p>
                      <a:pPr algn="l"/>
                      <a:r>
                        <a:rPr lang="en-US" sz="700" dirty="0" smtClean="0">
                          <a:latin typeface="Century Gothic" panose="020B0502020202020204" pitchFamily="34" charset="0"/>
                        </a:rPr>
                        <a:t>- Offer explanations for why things might happen, making use of recently introduced vocabulary from stories, non-fiction, rhymes and poems when appropriate</a:t>
                      </a:r>
                    </a:p>
                    <a:p>
                      <a:pPr algn="l"/>
                      <a:endParaRPr lang="en-US" sz="700" dirty="0" smtClean="0">
                        <a:latin typeface="Century Gothic" panose="020B0502020202020204" pitchFamily="34" charset="0"/>
                      </a:endParaRPr>
                    </a:p>
                    <a:p>
                      <a:pPr algn="l"/>
                      <a:r>
                        <a:rPr lang="en-US" sz="700" dirty="0" smtClean="0">
                          <a:latin typeface="Century Gothic" panose="020B0502020202020204" pitchFamily="34" charset="0"/>
                        </a:rPr>
                        <a:t> - Express their ideas and feelings about their experiences using full sentences, including use of past, present and future tenses and making use of conjunctions, with modelling and support from their teacher</a:t>
                      </a:r>
                      <a:endParaRPr lang="en-US" sz="700" b="0" dirty="0" smtClean="0">
                        <a:latin typeface="Century Gothic" panose="020B0502020202020204" pitchFamily="34" charset="0"/>
                        <a:cs typeface="Amatic SC" panose="00000500000000000000" pitchFamily="2" charset="-79"/>
                      </a:endParaRPr>
                    </a:p>
                    <a:p>
                      <a:pPr algn="ctr"/>
                      <a:endParaRPr lang="en-US" sz="7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r>
                        <a:rPr lang="en-US" sz="700" b="1" dirty="0" smtClean="0">
                          <a:latin typeface="Century Gothic" panose="020B0502020202020204" pitchFamily="34" charset="0"/>
                        </a:rPr>
                        <a:t>ELG</a:t>
                      </a:r>
                      <a:r>
                        <a:rPr lang="en-US" sz="700" b="1" dirty="0">
                          <a:latin typeface="Century Gothic" panose="020B0502020202020204" pitchFamily="34" charset="0"/>
                        </a:rPr>
                        <a:t>: Self-Regulation </a:t>
                      </a: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Show </a:t>
                      </a:r>
                      <a:r>
                        <a:rPr lang="en-US" sz="700" dirty="0">
                          <a:latin typeface="Century Gothic" panose="020B0502020202020204" pitchFamily="34" charset="0"/>
                        </a:rPr>
                        <a:t>an understanding of their own feelings and those of others, and begin to regulate their </a:t>
                      </a:r>
                      <a:r>
                        <a:rPr lang="en-US" sz="700" dirty="0" err="1">
                          <a:latin typeface="Century Gothic" panose="020B0502020202020204" pitchFamily="34" charset="0"/>
                        </a:rPr>
                        <a:t>behaviour</a:t>
                      </a:r>
                      <a:r>
                        <a:rPr lang="en-US" sz="700" dirty="0">
                          <a:latin typeface="Century Gothic" panose="020B0502020202020204" pitchFamily="34" charset="0"/>
                        </a:rPr>
                        <a:t> </a:t>
                      </a:r>
                      <a:r>
                        <a:rPr lang="en-US" sz="700" dirty="0" smtClean="0">
                          <a:latin typeface="Century Gothic" panose="020B0502020202020204" pitchFamily="34" charset="0"/>
                        </a:rPr>
                        <a:t>accordingly</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a:latin typeface="Century Gothic" panose="020B0502020202020204" pitchFamily="34" charset="0"/>
                        </a:rPr>
                        <a:t> </a:t>
                      </a:r>
                      <a:r>
                        <a:rPr lang="en-US" sz="700" dirty="0" smtClean="0">
                          <a:latin typeface="Century Gothic" panose="020B0502020202020204" pitchFamily="34" charset="0"/>
                        </a:rPr>
                        <a:t>- Set </a:t>
                      </a:r>
                      <a:r>
                        <a:rPr lang="en-US" sz="700" dirty="0">
                          <a:latin typeface="Century Gothic" panose="020B0502020202020204" pitchFamily="34" charset="0"/>
                        </a:rPr>
                        <a:t>and work towards simple goals, being able to wait for what they want and control their immediate impulses when </a:t>
                      </a:r>
                      <a:r>
                        <a:rPr lang="en-US" sz="700" dirty="0" smtClean="0">
                          <a:latin typeface="Century Gothic" panose="020B0502020202020204" pitchFamily="34" charset="0"/>
                        </a:rPr>
                        <a:t>appropriate</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Give </a:t>
                      </a:r>
                      <a:r>
                        <a:rPr lang="en-US" sz="700" dirty="0">
                          <a:latin typeface="Century Gothic" panose="020B0502020202020204" pitchFamily="34" charset="0"/>
                        </a:rPr>
                        <a:t>focused attention to what the teacher says, responding appropriately even when engaged in activity, and show an ability to follow instructions involving several ideas or </a:t>
                      </a:r>
                      <a:r>
                        <a:rPr lang="en-US" sz="700" dirty="0" smtClean="0">
                          <a:latin typeface="Century Gothic" panose="020B0502020202020204" pitchFamily="34" charset="0"/>
                        </a:rPr>
                        <a:t>actions</a:t>
                      </a:r>
                      <a:endParaRPr lang="en-US" sz="700" dirty="0">
                        <a:latin typeface="Century Gothic" panose="020B0502020202020204" pitchFamily="34" charset="0"/>
                      </a:endParaRPr>
                    </a:p>
                    <a:p>
                      <a:pPr algn="ctr"/>
                      <a:endParaRPr lang="en-US" sz="700" b="1" dirty="0">
                        <a:latin typeface="Century Gothic" panose="020B0502020202020204" pitchFamily="34" charset="0"/>
                      </a:endParaRPr>
                    </a:p>
                    <a:p>
                      <a:pPr algn="ctr"/>
                      <a:r>
                        <a:rPr lang="en-US" sz="700" b="1" dirty="0">
                          <a:latin typeface="Century Gothic" panose="020B0502020202020204" pitchFamily="34" charset="0"/>
                        </a:rPr>
                        <a:t> ELG: Managing Self </a:t>
                      </a:r>
                    </a:p>
                    <a:p>
                      <a:pPr algn="ctr"/>
                      <a:endParaRPr lang="en-US" sz="700" dirty="0">
                        <a:latin typeface="Century Gothic" panose="020B0502020202020204" pitchFamily="34" charset="0"/>
                      </a:endParaRPr>
                    </a:p>
                    <a:p>
                      <a:pPr marL="0" indent="0" algn="l">
                        <a:buFontTx/>
                        <a:buNone/>
                      </a:pPr>
                      <a:r>
                        <a:rPr lang="en-US" sz="700" dirty="0" smtClean="0">
                          <a:latin typeface="Century Gothic" panose="020B0502020202020204" pitchFamily="34" charset="0"/>
                        </a:rPr>
                        <a:t>- Be </a:t>
                      </a:r>
                      <a:r>
                        <a:rPr lang="en-US" sz="700" dirty="0">
                          <a:latin typeface="Century Gothic" panose="020B0502020202020204" pitchFamily="34" charset="0"/>
                        </a:rPr>
                        <a:t>confident to try new activities and show independence, resilience and perseverance in the face of </a:t>
                      </a:r>
                      <a:r>
                        <a:rPr lang="en-US" sz="700" dirty="0" smtClean="0">
                          <a:latin typeface="Century Gothic" panose="020B0502020202020204" pitchFamily="34" charset="0"/>
                        </a:rPr>
                        <a:t>challenge</a:t>
                      </a:r>
                    </a:p>
                    <a:p>
                      <a:pPr marL="171450" indent="-171450" algn="l">
                        <a:buFontTx/>
                        <a:buChar char="-"/>
                      </a:pPr>
                      <a:endParaRPr lang="en-US" sz="700" dirty="0">
                        <a:latin typeface="Century Gothic" panose="020B0502020202020204" pitchFamily="34" charset="0"/>
                      </a:endParaRPr>
                    </a:p>
                    <a:p>
                      <a:pPr algn="l"/>
                      <a:r>
                        <a:rPr lang="en-US" sz="700" dirty="0" smtClean="0">
                          <a:latin typeface="Century Gothic" panose="020B0502020202020204" pitchFamily="34" charset="0"/>
                        </a:rPr>
                        <a:t>- Explain </a:t>
                      </a:r>
                      <a:r>
                        <a:rPr lang="en-US" sz="700" dirty="0">
                          <a:latin typeface="Century Gothic" panose="020B0502020202020204" pitchFamily="34" charset="0"/>
                        </a:rPr>
                        <a:t>the reasons for rules, know right from wrong and try to behave </a:t>
                      </a:r>
                      <a:r>
                        <a:rPr lang="en-US" sz="700" dirty="0" smtClean="0">
                          <a:latin typeface="Century Gothic" panose="020B0502020202020204" pitchFamily="34" charset="0"/>
                        </a:rPr>
                        <a:t>accordingly </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Manage </a:t>
                      </a:r>
                      <a:r>
                        <a:rPr lang="en-US" sz="700" dirty="0">
                          <a:latin typeface="Century Gothic" panose="020B0502020202020204" pitchFamily="34" charset="0"/>
                        </a:rPr>
                        <a:t>their own basic hygiene and personal needs, including dressing, going to the toilet and understanding the importance of healthy food </a:t>
                      </a:r>
                      <a:r>
                        <a:rPr lang="en-US" sz="700" dirty="0" smtClean="0">
                          <a:latin typeface="Century Gothic" panose="020B0502020202020204" pitchFamily="34" charset="0"/>
                        </a:rPr>
                        <a:t>choices </a:t>
                      </a:r>
                      <a:endParaRPr lang="en-US" sz="700" dirty="0">
                        <a:latin typeface="Century Gothic" panose="020B0502020202020204" pitchFamily="34" charset="0"/>
                      </a:endParaRPr>
                    </a:p>
                    <a:p>
                      <a:pPr algn="ctr"/>
                      <a:endParaRPr lang="en-US" sz="700" dirty="0">
                        <a:latin typeface="Century Gothic" panose="020B0502020202020204" pitchFamily="34" charset="0"/>
                      </a:endParaRPr>
                    </a:p>
                    <a:p>
                      <a:pPr algn="ctr"/>
                      <a:endParaRPr lang="en-US" sz="700" dirty="0">
                        <a:latin typeface="Century Gothic" panose="020B0502020202020204" pitchFamily="34" charset="0"/>
                      </a:endParaRPr>
                    </a:p>
                    <a:p>
                      <a:pPr algn="ctr"/>
                      <a:r>
                        <a:rPr lang="en-US" sz="700" b="1" dirty="0">
                          <a:latin typeface="Century Gothic" panose="020B0502020202020204" pitchFamily="34" charset="0"/>
                        </a:rPr>
                        <a:t>ELG: Building Relationships </a:t>
                      </a:r>
                      <a:endParaRPr lang="en-US" sz="700" b="1" dirty="0" smtClean="0">
                        <a:latin typeface="Century Gothic" panose="020B0502020202020204" pitchFamily="34" charset="0"/>
                      </a:endParaRPr>
                    </a:p>
                    <a:p>
                      <a:pPr algn="ctr"/>
                      <a:endParaRPr lang="en-US" sz="700" dirty="0">
                        <a:latin typeface="Century Gothic" panose="020B0502020202020204" pitchFamily="34" charset="0"/>
                      </a:endParaRPr>
                    </a:p>
                    <a:p>
                      <a:pPr algn="l"/>
                      <a:r>
                        <a:rPr lang="en-US" sz="700" dirty="0" smtClean="0">
                          <a:latin typeface="Century Gothic" panose="020B0502020202020204" pitchFamily="34" charset="0"/>
                        </a:rPr>
                        <a:t>- Work </a:t>
                      </a:r>
                      <a:r>
                        <a:rPr lang="en-US" sz="700" dirty="0">
                          <a:latin typeface="Century Gothic" panose="020B0502020202020204" pitchFamily="34" charset="0"/>
                        </a:rPr>
                        <a:t>and play cooperatively and take turns with </a:t>
                      </a:r>
                      <a:r>
                        <a:rPr lang="en-US" sz="700" dirty="0" smtClean="0">
                          <a:latin typeface="Century Gothic" panose="020B0502020202020204" pitchFamily="34" charset="0"/>
                        </a:rPr>
                        <a:t>others</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Form </a:t>
                      </a:r>
                      <a:r>
                        <a:rPr lang="en-US" sz="700" dirty="0">
                          <a:latin typeface="Century Gothic" panose="020B0502020202020204" pitchFamily="34" charset="0"/>
                        </a:rPr>
                        <a:t>positive attachments to adults and friendships with </a:t>
                      </a:r>
                      <a:r>
                        <a:rPr lang="en-US" sz="700" dirty="0" smtClean="0">
                          <a:latin typeface="Century Gothic" panose="020B0502020202020204" pitchFamily="34" charset="0"/>
                        </a:rPr>
                        <a:t>peers.</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Show </a:t>
                      </a:r>
                      <a:r>
                        <a:rPr lang="en-US" sz="700" dirty="0">
                          <a:latin typeface="Century Gothic" panose="020B0502020202020204" pitchFamily="34" charset="0"/>
                        </a:rPr>
                        <a:t>sensitivity to their own and to others’ </a:t>
                      </a:r>
                      <a:r>
                        <a:rPr lang="en-US" sz="700" dirty="0" smtClean="0">
                          <a:latin typeface="Century Gothic" panose="020B0502020202020204" pitchFamily="34" charset="0"/>
                        </a:rPr>
                        <a:t>needs </a:t>
                      </a: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lang="en-US" sz="200" b="1" dirty="0" smtClean="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700" b="1" dirty="0" smtClean="0">
                          <a:latin typeface="Century Gothic" panose="020B0502020202020204" pitchFamily="34" charset="0"/>
                        </a:rPr>
                        <a:t>ELG</a:t>
                      </a:r>
                      <a:r>
                        <a:rPr lang="en-US" sz="700" b="1" dirty="0">
                          <a:latin typeface="Century Gothic" panose="020B0502020202020204" pitchFamily="34" charset="0"/>
                        </a:rPr>
                        <a:t>: Gross Motor Skills </a:t>
                      </a: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Negotiate </a:t>
                      </a:r>
                      <a:r>
                        <a:rPr lang="en-US" sz="700" dirty="0">
                          <a:latin typeface="Century Gothic" panose="020B0502020202020204" pitchFamily="34" charset="0"/>
                        </a:rPr>
                        <a:t>space and obstacles safely, with consideration for themselves and </a:t>
                      </a:r>
                      <a:r>
                        <a:rPr lang="en-US" sz="700" dirty="0" smtClean="0">
                          <a:latin typeface="Century Gothic" panose="020B0502020202020204" pitchFamily="34" charset="0"/>
                        </a:rPr>
                        <a:t>others </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a:t>
                      </a:r>
                      <a:r>
                        <a:rPr lang="en-US" sz="700" baseline="0" dirty="0" smtClean="0">
                          <a:latin typeface="Century Gothic" panose="020B0502020202020204" pitchFamily="34" charset="0"/>
                        </a:rPr>
                        <a:t> </a:t>
                      </a:r>
                      <a:r>
                        <a:rPr lang="en-US" sz="700" dirty="0" smtClean="0">
                          <a:latin typeface="Century Gothic" panose="020B0502020202020204" pitchFamily="34" charset="0"/>
                        </a:rPr>
                        <a:t>Demonstrate </a:t>
                      </a:r>
                      <a:r>
                        <a:rPr lang="en-US" sz="700" dirty="0">
                          <a:latin typeface="Century Gothic" panose="020B0502020202020204" pitchFamily="34" charset="0"/>
                        </a:rPr>
                        <a:t>strength, balance and coordination when </a:t>
                      </a:r>
                      <a:r>
                        <a:rPr lang="en-US" sz="700" dirty="0" smtClean="0">
                          <a:latin typeface="Century Gothic" panose="020B0502020202020204" pitchFamily="34" charset="0"/>
                        </a:rPr>
                        <a:t>playing</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Move </a:t>
                      </a:r>
                      <a:r>
                        <a:rPr lang="en-US" sz="700" dirty="0">
                          <a:latin typeface="Century Gothic" panose="020B0502020202020204" pitchFamily="34" charset="0"/>
                        </a:rPr>
                        <a:t>energetically, such as running, jumping, dancing, hopping, skipping and </a:t>
                      </a:r>
                      <a:r>
                        <a:rPr lang="en-US" sz="700" dirty="0" smtClean="0">
                          <a:latin typeface="Century Gothic" panose="020B0502020202020204" pitchFamily="34" charset="0"/>
                        </a:rPr>
                        <a:t>climbing</a:t>
                      </a:r>
                      <a:endParaRPr lang="en-US" sz="70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700" b="1" dirty="0">
                          <a:latin typeface="Century Gothic" panose="020B0502020202020204" pitchFamily="34" charset="0"/>
                        </a:rPr>
                        <a:t>ELG: Fine Motor Skills </a:t>
                      </a: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Hold </a:t>
                      </a:r>
                      <a:r>
                        <a:rPr lang="en-US" sz="700" dirty="0">
                          <a:latin typeface="Century Gothic" panose="020B0502020202020204" pitchFamily="34" charset="0"/>
                        </a:rPr>
                        <a:t>a pencil effectively in preparation for fluent writing – using the tripod grip in almost all </a:t>
                      </a:r>
                      <a:r>
                        <a:rPr lang="en-US" sz="700" dirty="0" smtClean="0">
                          <a:latin typeface="Century Gothic" panose="020B0502020202020204" pitchFamily="34" charset="0"/>
                        </a:rPr>
                        <a:t>cases </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Use </a:t>
                      </a:r>
                      <a:r>
                        <a:rPr lang="en-US" sz="700" dirty="0">
                          <a:latin typeface="Century Gothic" panose="020B0502020202020204" pitchFamily="34" charset="0"/>
                        </a:rPr>
                        <a:t>a range of small tools, including scissors, paint brushes and </a:t>
                      </a:r>
                      <a:r>
                        <a:rPr lang="en-US" sz="700" dirty="0" smtClean="0">
                          <a:latin typeface="Century Gothic" panose="020B0502020202020204" pitchFamily="34" charset="0"/>
                        </a:rPr>
                        <a:t>cutlery </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Begin </a:t>
                      </a:r>
                      <a:r>
                        <a:rPr lang="en-US" sz="700" dirty="0">
                          <a:latin typeface="Century Gothic" panose="020B0502020202020204" pitchFamily="34" charset="0"/>
                        </a:rPr>
                        <a:t>to show accuracy and care when </a:t>
                      </a:r>
                      <a:r>
                        <a:rPr lang="en-US" sz="700" dirty="0" smtClean="0">
                          <a:latin typeface="Century Gothic" panose="020B0502020202020204" pitchFamily="34" charset="0"/>
                        </a:rPr>
                        <a:t>drawing </a:t>
                      </a: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lang="en-US" sz="200" b="1" dirty="0" smtClean="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700" b="1" dirty="0" smtClean="0">
                          <a:latin typeface="Century Gothic" panose="020B0502020202020204" pitchFamily="34" charset="0"/>
                        </a:rPr>
                        <a:t>ELG</a:t>
                      </a:r>
                      <a:r>
                        <a:rPr lang="en-US" sz="700" b="1" dirty="0">
                          <a:latin typeface="Century Gothic" panose="020B0502020202020204" pitchFamily="34" charset="0"/>
                        </a:rPr>
                        <a:t>: Comprehension </a:t>
                      </a: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a:latin typeface="Century Gothic" panose="020B0502020202020204" pitchFamily="34" charset="0"/>
                        </a:rPr>
                        <a:t> </a:t>
                      </a:r>
                      <a:r>
                        <a:rPr lang="en-US" sz="700" dirty="0" smtClean="0">
                          <a:latin typeface="Century Gothic" panose="020B0502020202020204" pitchFamily="34" charset="0"/>
                        </a:rPr>
                        <a:t>-</a:t>
                      </a:r>
                      <a:r>
                        <a:rPr lang="en-US" sz="700" baseline="0" dirty="0" smtClean="0">
                          <a:latin typeface="Century Gothic" panose="020B0502020202020204" pitchFamily="34" charset="0"/>
                        </a:rPr>
                        <a:t> D</a:t>
                      </a:r>
                      <a:r>
                        <a:rPr lang="en-US" sz="700" dirty="0" smtClean="0">
                          <a:latin typeface="Century Gothic" panose="020B0502020202020204" pitchFamily="34" charset="0"/>
                        </a:rPr>
                        <a:t>emonstrate </a:t>
                      </a:r>
                      <a:r>
                        <a:rPr lang="en-US" sz="700" dirty="0">
                          <a:latin typeface="Century Gothic" panose="020B0502020202020204" pitchFamily="34" charset="0"/>
                        </a:rPr>
                        <a:t>understanding of what has been read to them by retelling stories and narratives using their own words and recently introduced </a:t>
                      </a:r>
                      <a:r>
                        <a:rPr lang="en-US" sz="700" dirty="0" smtClean="0">
                          <a:latin typeface="Century Gothic" panose="020B0502020202020204" pitchFamily="34" charset="0"/>
                        </a:rPr>
                        <a:t>vocabulary</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a:latin typeface="Century Gothic" panose="020B0502020202020204" pitchFamily="34" charset="0"/>
                        </a:rPr>
                        <a:t> </a:t>
                      </a:r>
                      <a:r>
                        <a:rPr lang="en-US" sz="700" dirty="0" smtClean="0">
                          <a:latin typeface="Century Gothic" panose="020B0502020202020204" pitchFamily="34" charset="0"/>
                        </a:rPr>
                        <a:t>- Anticipate </a:t>
                      </a:r>
                      <a:r>
                        <a:rPr lang="en-US" sz="700" dirty="0">
                          <a:latin typeface="Century Gothic" panose="020B0502020202020204" pitchFamily="34" charset="0"/>
                        </a:rPr>
                        <a:t>– where appropriate – key events in </a:t>
                      </a:r>
                      <a:r>
                        <a:rPr lang="en-US" sz="700" dirty="0" smtClean="0">
                          <a:latin typeface="Century Gothic" panose="020B0502020202020204" pitchFamily="34" charset="0"/>
                        </a:rPr>
                        <a:t>stories</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Use </a:t>
                      </a:r>
                      <a:r>
                        <a:rPr lang="en-US" sz="700" dirty="0">
                          <a:latin typeface="Century Gothic" panose="020B0502020202020204" pitchFamily="34" charset="0"/>
                        </a:rPr>
                        <a:t>and understand recently introduced vocabulary during discussions about stories, non-fiction, rhymes and poems and during </a:t>
                      </a:r>
                      <a:r>
                        <a:rPr lang="en-US" sz="700" dirty="0" smtClean="0">
                          <a:latin typeface="Century Gothic" panose="020B0502020202020204" pitchFamily="34" charset="0"/>
                        </a:rPr>
                        <a:t>role-play</a:t>
                      </a:r>
                      <a:endParaRPr lang="en-US" sz="70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700" b="1" dirty="0">
                          <a:latin typeface="Century Gothic" panose="020B0502020202020204" pitchFamily="34" charset="0"/>
                        </a:rPr>
                        <a:t>ELG: Word Reading </a:t>
                      </a: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Say </a:t>
                      </a:r>
                      <a:r>
                        <a:rPr lang="en-US" sz="700" dirty="0">
                          <a:latin typeface="Century Gothic" panose="020B0502020202020204" pitchFamily="34" charset="0"/>
                        </a:rPr>
                        <a:t>a sound for each letter in the alphabet and at least 10 </a:t>
                      </a:r>
                      <a:r>
                        <a:rPr lang="en-US" sz="700" dirty="0" smtClean="0">
                          <a:latin typeface="Century Gothic" panose="020B0502020202020204" pitchFamily="34" charset="0"/>
                        </a:rPr>
                        <a:t>digraphs</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Read </a:t>
                      </a:r>
                      <a:r>
                        <a:rPr lang="en-US" sz="700" dirty="0">
                          <a:latin typeface="Century Gothic" panose="020B0502020202020204" pitchFamily="34" charset="0"/>
                        </a:rPr>
                        <a:t>words consistent with their phonic knowledge by </a:t>
                      </a:r>
                      <a:r>
                        <a:rPr lang="en-US" sz="700" dirty="0" smtClean="0">
                          <a:latin typeface="Century Gothic" panose="020B0502020202020204" pitchFamily="34" charset="0"/>
                        </a:rPr>
                        <a:t>sound-blending</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Read </a:t>
                      </a:r>
                      <a:r>
                        <a:rPr lang="en-US" sz="700" dirty="0">
                          <a:latin typeface="Century Gothic" panose="020B0502020202020204" pitchFamily="34" charset="0"/>
                        </a:rPr>
                        <a:t>aloud simple sentences and books that are consistent with their phonic knowledge, including some common exception </a:t>
                      </a:r>
                      <a:r>
                        <a:rPr lang="en-US" sz="700" dirty="0" smtClean="0">
                          <a:latin typeface="Century Gothic" panose="020B0502020202020204" pitchFamily="34" charset="0"/>
                        </a:rPr>
                        <a:t>words</a:t>
                      </a:r>
                      <a:endParaRPr lang="en-US" sz="70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lang="en-US" sz="700" b="1" dirty="0">
                          <a:latin typeface="Century Gothic" panose="020B0502020202020204" pitchFamily="34" charset="0"/>
                        </a:rPr>
                        <a:t> ELG: Writing </a:t>
                      </a: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Write </a:t>
                      </a:r>
                      <a:r>
                        <a:rPr lang="en-US" sz="700" dirty="0">
                          <a:latin typeface="Century Gothic" panose="020B0502020202020204" pitchFamily="34" charset="0"/>
                        </a:rPr>
                        <a:t>recognisable letters, most of which are correctly </a:t>
                      </a:r>
                      <a:r>
                        <a:rPr lang="en-US" sz="700" dirty="0" smtClean="0">
                          <a:latin typeface="Century Gothic" panose="020B0502020202020204" pitchFamily="34" charset="0"/>
                        </a:rPr>
                        <a:t>formed </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 Spell </a:t>
                      </a:r>
                      <a:r>
                        <a:rPr lang="en-US" sz="700" dirty="0">
                          <a:latin typeface="Century Gothic" panose="020B0502020202020204" pitchFamily="34" charset="0"/>
                        </a:rPr>
                        <a:t>words by identifying sounds in them and representing the sounds with a letter or </a:t>
                      </a:r>
                      <a:r>
                        <a:rPr lang="en-US" sz="700" dirty="0" smtClean="0">
                          <a:latin typeface="Century Gothic" panose="020B0502020202020204" pitchFamily="34" charset="0"/>
                        </a:rPr>
                        <a:t>letters</a:t>
                      </a:r>
                      <a:endParaRPr lang="en-US" sz="7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700" dirty="0" smtClean="0">
                          <a:latin typeface="Century Gothic" panose="020B0502020202020204" pitchFamily="34" charset="0"/>
                        </a:rPr>
                        <a:t>-</a:t>
                      </a:r>
                      <a:r>
                        <a:rPr lang="en-US" sz="700" baseline="0" dirty="0" smtClean="0">
                          <a:latin typeface="Century Gothic" panose="020B0502020202020204" pitchFamily="34" charset="0"/>
                        </a:rPr>
                        <a:t> </a:t>
                      </a:r>
                      <a:r>
                        <a:rPr lang="en-US" sz="700" dirty="0" smtClean="0">
                          <a:latin typeface="Century Gothic" panose="020B0502020202020204" pitchFamily="34" charset="0"/>
                        </a:rPr>
                        <a:t>Write </a:t>
                      </a:r>
                      <a:r>
                        <a:rPr lang="en-US" sz="700" dirty="0">
                          <a:latin typeface="Century Gothic" panose="020B0502020202020204" pitchFamily="34" charset="0"/>
                        </a:rPr>
                        <a:t>simple phrases and sentences that can be read by others.</a:t>
                      </a: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00000"/>
                        </a:lnSpc>
                        <a:spcAft>
                          <a:spcPts val="800"/>
                        </a:spcAft>
                      </a:pPr>
                      <a:endParaRPr lang="en-US" sz="200" b="1" dirty="0" smtClean="0">
                        <a:latin typeface="Century Gothic" panose="020B0502020202020204" pitchFamily="34" charset="0"/>
                      </a:endParaRPr>
                    </a:p>
                    <a:p>
                      <a:pPr algn="ctr">
                        <a:lnSpc>
                          <a:spcPct val="100000"/>
                        </a:lnSpc>
                        <a:spcAft>
                          <a:spcPts val="800"/>
                        </a:spcAft>
                      </a:pPr>
                      <a:r>
                        <a:rPr lang="en-US" sz="700" b="1" dirty="0" smtClean="0">
                          <a:latin typeface="Century Gothic" panose="020B0502020202020204" pitchFamily="34" charset="0"/>
                        </a:rPr>
                        <a:t>ELG</a:t>
                      </a:r>
                      <a:r>
                        <a:rPr lang="en-US" sz="700" b="1" dirty="0">
                          <a:latin typeface="Century Gothic" panose="020B0502020202020204" pitchFamily="34" charset="0"/>
                        </a:rPr>
                        <a:t>: Number </a:t>
                      </a:r>
                    </a:p>
                    <a:p>
                      <a:pPr algn="l">
                        <a:lnSpc>
                          <a:spcPct val="100000"/>
                        </a:lnSpc>
                        <a:spcAft>
                          <a:spcPts val="800"/>
                        </a:spcAft>
                      </a:pPr>
                      <a:r>
                        <a:rPr lang="en-US" sz="700" dirty="0" smtClean="0">
                          <a:latin typeface="Century Gothic" panose="020B0502020202020204" pitchFamily="34" charset="0"/>
                        </a:rPr>
                        <a:t>- Have </a:t>
                      </a:r>
                      <a:r>
                        <a:rPr lang="en-US" sz="700" dirty="0">
                          <a:latin typeface="Century Gothic" panose="020B0502020202020204" pitchFamily="34" charset="0"/>
                        </a:rPr>
                        <a:t>a deep understanding of number to 10, including the composition of each number</a:t>
                      </a:r>
                      <a:r>
                        <a:rPr lang="en-US" sz="700" dirty="0" smtClean="0">
                          <a:latin typeface="Century Gothic" panose="020B0502020202020204" pitchFamily="34" charset="0"/>
                        </a:rPr>
                        <a:t>;</a:t>
                      </a:r>
                      <a:endParaRPr lang="en-US" sz="700" dirty="0">
                        <a:latin typeface="Century Gothic" panose="020B0502020202020204" pitchFamily="34" charset="0"/>
                      </a:endParaRPr>
                    </a:p>
                    <a:p>
                      <a:pPr algn="l">
                        <a:lnSpc>
                          <a:spcPct val="100000"/>
                        </a:lnSpc>
                        <a:spcAft>
                          <a:spcPts val="800"/>
                        </a:spcAft>
                      </a:pPr>
                      <a:r>
                        <a:rPr lang="en-US" sz="700" dirty="0" smtClean="0">
                          <a:latin typeface="Century Gothic" panose="020B0502020202020204" pitchFamily="34" charset="0"/>
                        </a:rPr>
                        <a:t>- </a:t>
                      </a:r>
                      <a:r>
                        <a:rPr lang="en-US" sz="700" dirty="0" err="1" smtClean="0">
                          <a:latin typeface="Century Gothic" panose="020B0502020202020204" pitchFamily="34" charset="0"/>
                        </a:rPr>
                        <a:t>Subitise</a:t>
                      </a:r>
                      <a:r>
                        <a:rPr lang="en-US" sz="700" dirty="0" smtClean="0">
                          <a:latin typeface="Century Gothic" panose="020B0502020202020204" pitchFamily="34" charset="0"/>
                        </a:rPr>
                        <a:t> </a:t>
                      </a:r>
                      <a:r>
                        <a:rPr lang="en-US" sz="700" dirty="0">
                          <a:latin typeface="Century Gothic" panose="020B0502020202020204" pitchFamily="34" charset="0"/>
                        </a:rPr>
                        <a:t>(recognise quantities without counting) up to 5; - Automatically recall (without reference to rhymes, counting or other aids) number bonds up to 5 (including subtraction facts) and some number bonds to 10, including double </a:t>
                      </a:r>
                      <a:r>
                        <a:rPr lang="en-US" sz="700" dirty="0" smtClean="0">
                          <a:latin typeface="Century Gothic" panose="020B0502020202020204" pitchFamily="34" charset="0"/>
                        </a:rPr>
                        <a:t>facts</a:t>
                      </a:r>
                      <a:endParaRPr lang="en-US" sz="700" dirty="0">
                        <a:latin typeface="Century Gothic" panose="020B0502020202020204" pitchFamily="34" charset="0"/>
                      </a:endParaRPr>
                    </a:p>
                    <a:p>
                      <a:pPr algn="ctr">
                        <a:lnSpc>
                          <a:spcPct val="100000"/>
                        </a:lnSpc>
                        <a:spcAft>
                          <a:spcPts val="800"/>
                        </a:spcAft>
                      </a:pPr>
                      <a:r>
                        <a:rPr lang="en-US" sz="700" b="1" dirty="0">
                          <a:latin typeface="Century Gothic" panose="020B0502020202020204" pitchFamily="34" charset="0"/>
                        </a:rPr>
                        <a:t>ELG: Numerical Patterns </a:t>
                      </a:r>
                    </a:p>
                    <a:p>
                      <a:pPr marL="0" indent="0" algn="l">
                        <a:lnSpc>
                          <a:spcPct val="100000"/>
                        </a:lnSpc>
                        <a:spcAft>
                          <a:spcPts val="800"/>
                        </a:spcAft>
                        <a:buFontTx/>
                        <a:buNone/>
                      </a:pPr>
                      <a:r>
                        <a:rPr lang="en-US" sz="700" dirty="0" smtClean="0">
                          <a:latin typeface="Century Gothic" panose="020B0502020202020204" pitchFamily="34" charset="0"/>
                        </a:rPr>
                        <a:t>- Verbally </a:t>
                      </a:r>
                      <a:r>
                        <a:rPr lang="en-US" sz="700" dirty="0">
                          <a:latin typeface="Century Gothic" panose="020B0502020202020204" pitchFamily="34" charset="0"/>
                        </a:rPr>
                        <a:t>count beyond 20, recognising the pattern of the counting </a:t>
                      </a:r>
                      <a:r>
                        <a:rPr lang="en-US" sz="700" dirty="0" smtClean="0">
                          <a:latin typeface="Century Gothic" panose="020B0502020202020204" pitchFamily="34" charset="0"/>
                        </a:rPr>
                        <a:t>system</a:t>
                      </a:r>
                    </a:p>
                    <a:p>
                      <a:pPr marL="0" indent="0" algn="l">
                        <a:lnSpc>
                          <a:spcPct val="100000"/>
                        </a:lnSpc>
                        <a:spcAft>
                          <a:spcPts val="800"/>
                        </a:spcAft>
                        <a:buFontTx/>
                        <a:buNone/>
                      </a:pPr>
                      <a:r>
                        <a:rPr lang="en-US" sz="700" dirty="0" smtClean="0">
                          <a:latin typeface="Century Gothic" panose="020B0502020202020204" pitchFamily="34" charset="0"/>
                        </a:rPr>
                        <a:t>-</a:t>
                      </a:r>
                      <a:r>
                        <a:rPr lang="en-US" sz="700" baseline="0" dirty="0" smtClean="0">
                          <a:latin typeface="Century Gothic" panose="020B0502020202020204" pitchFamily="34" charset="0"/>
                        </a:rPr>
                        <a:t> </a:t>
                      </a:r>
                      <a:r>
                        <a:rPr lang="en-US" sz="700" dirty="0" smtClean="0">
                          <a:latin typeface="Century Gothic" panose="020B0502020202020204" pitchFamily="34" charset="0"/>
                        </a:rPr>
                        <a:t>Compare </a:t>
                      </a:r>
                      <a:r>
                        <a:rPr lang="en-US" sz="700" dirty="0">
                          <a:latin typeface="Century Gothic" panose="020B0502020202020204" pitchFamily="34" charset="0"/>
                        </a:rPr>
                        <a:t>quantities up to 10 in different contexts, recognising when one quantity is greater than, less than or the same as the other </a:t>
                      </a:r>
                      <a:r>
                        <a:rPr lang="en-US" sz="700" dirty="0" smtClean="0">
                          <a:latin typeface="Century Gothic" panose="020B0502020202020204" pitchFamily="34" charset="0"/>
                        </a:rPr>
                        <a:t>quantity</a:t>
                      </a:r>
                      <a:endParaRPr lang="en-US" sz="700" dirty="0">
                        <a:latin typeface="Century Gothic" panose="020B0502020202020204" pitchFamily="34" charset="0"/>
                      </a:endParaRPr>
                    </a:p>
                    <a:p>
                      <a:pPr algn="l">
                        <a:lnSpc>
                          <a:spcPct val="100000"/>
                        </a:lnSpc>
                        <a:spcAft>
                          <a:spcPts val="800"/>
                        </a:spcAft>
                      </a:pPr>
                      <a:r>
                        <a:rPr lang="en-US" sz="700" dirty="0" smtClean="0">
                          <a:latin typeface="Century Gothic" panose="020B0502020202020204" pitchFamily="34" charset="0"/>
                        </a:rPr>
                        <a:t>-</a:t>
                      </a:r>
                      <a:r>
                        <a:rPr lang="en-US" sz="700" baseline="0" dirty="0" smtClean="0">
                          <a:latin typeface="Century Gothic" panose="020B0502020202020204" pitchFamily="34" charset="0"/>
                        </a:rPr>
                        <a:t> </a:t>
                      </a:r>
                      <a:r>
                        <a:rPr lang="en-US" sz="700" dirty="0" smtClean="0">
                          <a:latin typeface="Century Gothic" panose="020B0502020202020204" pitchFamily="34" charset="0"/>
                        </a:rPr>
                        <a:t>Explore </a:t>
                      </a:r>
                      <a:r>
                        <a:rPr lang="en-US" sz="700" dirty="0">
                          <a:latin typeface="Century Gothic" panose="020B0502020202020204" pitchFamily="34" charset="0"/>
                        </a:rPr>
                        <a:t>and represent patterns within numbers up to 10, including evens and odds, double facts and how quantities can be distributed </a:t>
                      </a:r>
                      <a:r>
                        <a:rPr lang="en-US" sz="700" dirty="0" smtClean="0">
                          <a:latin typeface="Century Gothic" panose="020B0502020202020204" pitchFamily="34" charset="0"/>
                        </a:rPr>
                        <a:t>equally</a:t>
                      </a: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r>
                        <a:rPr lang="en-US" sz="700" b="1" dirty="0" smtClean="0">
                          <a:latin typeface="Century Gothic" panose="020B0502020202020204" pitchFamily="34" charset="0"/>
                        </a:rPr>
                        <a:t>ELG</a:t>
                      </a:r>
                      <a:r>
                        <a:rPr lang="en-US" sz="700" b="1" dirty="0">
                          <a:latin typeface="Century Gothic" panose="020B0502020202020204" pitchFamily="34" charset="0"/>
                        </a:rPr>
                        <a:t>: Past and Present </a:t>
                      </a:r>
                    </a:p>
                    <a:p>
                      <a:pPr algn="ctr"/>
                      <a:endParaRPr lang="en-US" sz="700" dirty="0">
                        <a:latin typeface="Century Gothic" panose="020B0502020202020204" pitchFamily="34" charset="0"/>
                      </a:endParaRPr>
                    </a:p>
                    <a:p>
                      <a:pPr algn="l"/>
                      <a:r>
                        <a:rPr lang="en-US" sz="700" dirty="0" smtClean="0">
                          <a:latin typeface="Century Gothic" panose="020B0502020202020204" pitchFamily="34" charset="0"/>
                        </a:rPr>
                        <a:t>- Talk </a:t>
                      </a:r>
                      <a:r>
                        <a:rPr lang="en-US" sz="700" dirty="0">
                          <a:latin typeface="Century Gothic" panose="020B0502020202020204" pitchFamily="34" charset="0"/>
                        </a:rPr>
                        <a:t>about the lives of the people around them and their roles in </a:t>
                      </a:r>
                      <a:r>
                        <a:rPr lang="en-US" sz="700" dirty="0" smtClean="0">
                          <a:latin typeface="Century Gothic" panose="020B0502020202020204" pitchFamily="34" charset="0"/>
                        </a:rPr>
                        <a:t>society</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Know </a:t>
                      </a:r>
                      <a:r>
                        <a:rPr lang="en-US" sz="700" dirty="0">
                          <a:latin typeface="Century Gothic" panose="020B0502020202020204" pitchFamily="34" charset="0"/>
                        </a:rPr>
                        <a:t>some similarities and differences between things in the past and now, drawing on their experiences and what has been read in </a:t>
                      </a:r>
                      <a:r>
                        <a:rPr lang="en-US" sz="700" dirty="0" smtClean="0">
                          <a:latin typeface="Century Gothic" panose="020B0502020202020204" pitchFamily="34" charset="0"/>
                        </a:rPr>
                        <a:t>class</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Understand </a:t>
                      </a:r>
                      <a:r>
                        <a:rPr lang="en-US" sz="700" dirty="0">
                          <a:latin typeface="Century Gothic" panose="020B0502020202020204" pitchFamily="34" charset="0"/>
                        </a:rPr>
                        <a:t>the past through settings, characters and events encountered in books read in class and </a:t>
                      </a:r>
                      <a:r>
                        <a:rPr lang="en-US" sz="700" dirty="0" smtClean="0">
                          <a:latin typeface="Century Gothic" panose="020B0502020202020204" pitchFamily="34" charset="0"/>
                        </a:rPr>
                        <a:t>storytelling</a:t>
                      </a:r>
                      <a:endParaRPr lang="en-US" sz="700" dirty="0">
                        <a:latin typeface="Century Gothic" panose="020B0502020202020204" pitchFamily="34" charset="0"/>
                      </a:endParaRPr>
                    </a:p>
                    <a:p>
                      <a:pPr algn="ctr"/>
                      <a:endParaRPr lang="en-US" sz="700" dirty="0">
                        <a:latin typeface="Century Gothic" panose="020B0502020202020204" pitchFamily="34" charset="0"/>
                      </a:endParaRPr>
                    </a:p>
                    <a:p>
                      <a:pPr algn="ctr"/>
                      <a:r>
                        <a:rPr lang="en-US" sz="700" b="1" dirty="0">
                          <a:latin typeface="Century Gothic" panose="020B0502020202020204" pitchFamily="34" charset="0"/>
                        </a:rPr>
                        <a:t> ELG: People, Culture and Communities </a:t>
                      </a:r>
                    </a:p>
                    <a:p>
                      <a:pPr algn="ctr"/>
                      <a:endParaRPr lang="en-US" sz="700" dirty="0">
                        <a:latin typeface="Century Gothic" panose="020B0502020202020204" pitchFamily="34" charset="0"/>
                      </a:endParaRPr>
                    </a:p>
                    <a:p>
                      <a:pPr algn="l"/>
                      <a:r>
                        <a:rPr lang="en-US" sz="700" dirty="0" smtClean="0">
                          <a:latin typeface="Century Gothic" panose="020B0502020202020204" pitchFamily="34" charset="0"/>
                        </a:rPr>
                        <a:t>- Describe </a:t>
                      </a:r>
                      <a:r>
                        <a:rPr lang="en-US" sz="700" dirty="0">
                          <a:latin typeface="Century Gothic" panose="020B0502020202020204" pitchFamily="34" charset="0"/>
                        </a:rPr>
                        <a:t>their immediate environment using knowledge from observation, discussion, stories, non-fiction texts and </a:t>
                      </a:r>
                      <a:r>
                        <a:rPr lang="en-US" sz="700" dirty="0" smtClean="0">
                          <a:latin typeface="Century Gothic" panose="020B0502020202020204" pitchFamily="34" charset="0"/>
                        </a:rPr>
                        <a:t>maps</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marL="0" indent="0" algn="l">
                        <a:buFontTx/>
                        <a:buNone/>
                      </a:pPr>
                      <a:r>
                        <a:rPr lang="en-US" sz="700" dirty="0" smtClean="0">
                          <a:latin typeface="Century Gothic" panose="020B0502020202020204" pitchFamily="34" charset="0"/>
                        </a:rPr>
                        <a:t>- Know </a:t>
                      </a:r>
                      <a:r>
                        <a:rPr lang="en-US" sz="700" dirty="0">
                          <a:latin typeface="Century Gothic" panose="020B0502020202020204" pitchFamily="34" charset="0"/>
                        </a:rPr>
                        <a:t>some similarities and differences between different religious and cultural communities in this country, drawing on their experiences and what has been read in </a:t>
                      </a:r>
                      <a:r>
                        <a:rPr lang="en-US" sz="700" dirty="0" smtClean="0">
                          <a:latin typeface="Century Gothic" panose="020B0502020202020204" pitchFamily="34" charset="0"/>
                        </a:rPr>
                        <a:t>class </a:t>
                      </a:r>
                      <a:r>
                        <a:rPr lang="en-US" sz="700" baseline="0" dirty="0">
                          <a:latin typeface="Century Gothic" panose="020B0502020202020204" pitchFamily="34" charset="0"/>
                        </a:rPr>
                        <a:t> </a:t>
                      </a:r>
                      <a:r>
                        <a:rPr lang="en-US" sz="700" baseline="0" dirty="0" smtClean="0">
                          <a:latin typeface="Century Gothic" panose="020B0502020202020204" pitchFamily="34" charset="0"/>
                        </a:rPr>
                        <a:t>  </a:t>
                      </a:r>
                    </a:p>
                    <a:p>
                      <a:pPr marL="171450" indent="-171450" algn="l">
                        <a:buFontTx/>
                        <a:buChar char="-"/>
                      </a:pPr>
                      <a:endParaRPr lang="en-US" sz="700" dirty="0">
                        <a:latin typeface="Century Gothic" panose="020B0502020202020204" pitchFamily="34" charset="0"/>
                      </a:endParaRPr>
                    </a:p>
                    <a:p>
                      <a:pPr algn="l"/>
                      <a:r>
                        <a:rPr lang="en-US" sz="700" dirty="0" smtClean="0">
                          <a:latin typeface="Century Gothic" panose="020B0502020202020204" pitchFamily="34" charset="0"/>
                        </a:rPr>
                        <a:t>- Explain </a:t>
                      </a:r>
                      <a:r>
                        <a:rPr lang="en-US" sz="700" dirty="0">
                          <a:latin typeface="Century Gothic" panose="020B0502020202020204" pitchFamily="34" charset="0"/>
                        </a:rPr>
                        <a:t>some similarities and differences between life in this country and life in other countries, drawing on knowledge from stories, non-fiction texts and – when appropriate – </a:t>
                      </a:r>
                      <a:r>
                        <a:rPr lang="en-US" sz="700" dirty="0" smtClean="0">
                          <a:latin typeface="Century Gothic" panose="020B0502020202020204" pitchFamily="34" charset="0"/>
                        </a:rPr>
                        <a:t>maps</a:t>
                      </a:r>
                      <a:endParaRPr lang="en-US" sz="700" dirty="0">
                        <a:latin typeface="Century Gothic" panose="020B0502020202020204" pitchFamily="34" charset="0"/>
                      </a:endParaRPr>
                    </a:p>
                    <a:p>
                      <a:pPr algn="ctr"/>
                      <a:endParaRPr lang="en-US" sz="700" dirty="0">
                        <a:solidFill>
                          <a:schemeClr val="tx1"/>
                        </a:solidFill>
                        <a:latin typeface="Century Gothic" panose="020B0502020202020204" pitchFamily="34" charset="0"/>
                      </a:endParaRPr>
                    </a:p>
                    <a:p>
                      <a:pPr algn="ctr"/>
                      <a:r>
                        <a:rPr lang="en-US" sz="700" b="1" dirty="0">
                          <a:latin typeface="Century Gothic" panose="020B0502020202020204" pitchFamily="34" charset="0"/>
                        </a:rPr>
                        <a:t>ELG: The Natural World </a:t>
                      </a:r>
                    </a:p>
                    <a:p>
                      <a:pPr algn="ctr"/>
                      <a:endParaRPr lang="en-US" sz="700" dirty="0">
                        <a:latin typeface="Century Gothic" panose="020B0502020202020204" pitchFamily="34" charset="0"/>
                      </a:endParaRPr>
                    </a:p>
                    <a:p>
                      <a:pPr algn="l"/>
                      <a:r>
                        <a:rPr lang="en-US" sz="700" dirty="0" smtClean="0">
                          <a:latin typeface="Century Gothic" panose="020B0502020202020204" pitchFamily="34" charset="0"/>
                        </a:rPr>
                        <a:t>- Explore </a:t>
                      </a:r>
                      <a:r>
                        <a:rPr lang="en-US" sz="700" dirty="0">
                          <a:latin typeface="Century Gothic" panose="020B0502020202020204" pitchFamily="34" charset="0"/>
                        </a:rPr>
                        <a:t>the natural world around them, making observations and drawing pictures of animals and </a:t>
                      </a:r>
                      <a:r>
                        <a:rPr lang="en-US" sz="700" dirty="0" smtClean="0">
                          <a:latin typeface="Century Gothic" panose="020B0502020202020204" pitchFamily="34" charset="0"/>
                        </a:rPr>
                        <a:t>plants</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Know </a:t>
                      </a:r>
                      <a:r>
                        <a:rPr lang="en-US" sz="700" dirty="0">
                          <a:latin typeface="Century Gothic" panose="020B0502020202020204" pitchFamily="34" charset="0"/>
                        </a:rPr>
                        <a:t>some similarities and differences between the natural world around them and contrasting environments, drawing on their experiences and what has been read in </a:t>
                      </a:r>
                      <a:r>
                        <a:rPr lang="en-US" sz="700" dirty="0" smtClean="0">
                          <a:latin typeface="Century Gothic" panose="020B0502020202020204" pitchFamily="34" charset="0"/>
                        </a:rPr>
                        <a:t>class</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Understand </a:t>
                      </a:r>
                      <a:r>
                        <a:rPr lang="en-US" sz="700" dirty="0">
                          <a:latin typeface="Century Gothic" panose="020B0502020202020204" pitchFamily="34" charset="0"/>
                        </a:rPr>
                        <a:t>some important processes and changes in the natural world around them, including the seasons and changing states of </a:t>
                      </a:r>
                      <a:r>
                        <a:rPr lang="en-US" sz="700" dirty="0" smtClean="0">
                          <a:latin typeface="Century Gothic" panose="020B0502020202020204" pitchFamily="34" charset="0"/>
                        </a:rPr>
                        <a:t>matter</a:t>
                      </a: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endParaRPr lang="en-US" sz="200" b="1" dirty="0" smtClean="0">
                        <a:latin typeface="Century Gothic" panose="020B0502020202020204" pitchFamily="34" charset="0"/>
                      </a:endParaRPr>
                    </a:p>
                    <a:p>
                      <a:pPr algn="ctr"/>
                      <a:r>
                        <a:rPr lang="en-US" sz="700" b="1" dirty="0" smtClean="0">
                          <a:latin typeface="Century Gothic" panose="020B0502020202020204" pitchFamily="34" charset="0"/>
                        </a:rPr>
                        <a:t>ELG</a:t>
                      </a:r>
                      <a:r>
                        <a:rPr lang="en-US" sz="700" b="1" dirty="0">
                          <a:latin typeface="Century Gothic" panose="020B0502020202020204" pitchFamily="34" charset="0"/>
                        </a:rPr>
                        <a:t>: Creating with Materials </a:t>
                      </a:r>
                    </a:p>
                    <a:p>
                      <a:pPr algn="ctr"/>
                      <a:endParaRPr lang="en-US" sz="700" b="1" dirty="0">
                        <a:latin typeface="Century Gothic" panose="020B0502020202020204" pitchFamily="34" charset="0"/>
                      </a:endParaRPr>
                    </a:p>
                    <a:p>
                      <a:pPr algn="l"/>
                      <a:r>
                        <a:rPr lang="en-US" sz="700" dirty="0" smtClean="0">
                          <a:latin typeface="Century Gothic" panose="020B0502020202020204" pitchFamily="34" charset="0"/>
                        </a:rPr>
                        <a:t>- Safely </a:t>
                      </a:r>
                      <a:r>
                        <a:rPr lang="en-US" sz="700" dirty="0">
                          <a:latin typeface="Century Gothic" panose="020B0502020202020204" pitchFamily="34" charset="0"/>
                        </a:rPr>
                        <a:t>use and explore a variety of materials, tools and techniques, experimenting with colour, design, texture, form and </a:t>
                      </a:r>
                      <a:r>
                        <a:rPr lang="en-US" sz="700" dirty="0" smtClean="0">
                          <a:latin typeface="Century Gothic" panose="020B0502020202020204" pitchFamily="34" charset="0"/>
                        </a:rPr>
                        <a:t>function</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 Share </a:t>
                      </a:r>
                      <a:r>
                        <a:rPr lang="en-US" sz="700" dirty="0">
                          <a:latin typeface="Century Gothic" panose="020B0502020202020204" pitchFamily="34" charset="0"/>
                        </a:rPr>
                        <a:t>their creations, explaining the process they have used; - Make use of props and materials when role playing characters in narratives and </a:t>
                      </a:r>
                      <a:r>
                        <a:rPr lang="en-US" sz="700" dirty="0" smtClean="0">
                          <a:latin typeface="Century Gothic" panose="020B0502020202020204" pitchFamily="34" charset="0"/>
                        </a:rPr>
                        <a:t>stories</a:t>
                      </a:r>
                      <a:endParaRPr lang="en-US" sz="700" dirty="0">
                        <a:latin typeface="Century Gothic" panose="020B0502020202020204" pitchFamily="34" charset="0"/>
                      </a:endParaRPr>
                    </a:p>
                    <a:p>
                      <a:pPr algn="ctr"/>
                      <a:endParaRPr lang="en-US" sz="700" dirty="0">
                        <a:latin typeface="Century Gothic" panose="020B0502020202020204" pitchFamily="34" charset="0"/>
                      </a:endParaRPr>
                    </a:p>
                    <a:p>
                      <a:pPr algn="ctr"/>
                      <a:r>
                        <a:rPr lang="en-US" sz="700" dirty="0">
                          <a:latin typeface="Century Gothic" panose="020B0502020202020204" pitchFamily="34" charset="0"/>
                        </a:rPr>
                        <a:t> </a:t>
                      </a:r>
                      <a:r>
                        <a:rPr lang="en-US" sz="700" b="1" dirty="0">
                          <a:latin typeface="Century Gothic" panose="020B0502020202020204" pitchFamily="34" charset="0"/>
                        </a:rPr>
                        <a:t>ELG: Being Imaginative and Expressive </a:t>
                      </a:r>
                    </a:p>
                    <a:p>
                      <a:pPr algn="ctr"/>
                      <a:endParaRPr lang="en-US" sz="700" dirty="0">
                        <a:latin typeface="Century Gothic" panose="020B0502020202020204" pitchFamily="34" charset="0"/>
                      </a:endParaRPr>
                    </a:p>
                    <a:p>
                      <a:pPr algn="l"/>
                      <a:r>
                        <a:rPr lang="en-US" sz="700" dirty="0" smtClean="0">
                          <a:latin typeface="Century Gothic" panose="020B0502020202020204" pitchFamily="34" charset="0"/>
                        </a:rPr>
                        <a:t>- Invent</a:t>
                      </a:r>
                      <a:r>
                        <a:rPr lang="en-US" sz="700" dirty="0">
                          <a:latin typeface="Century Gothic" panose="020B0502020202020204" pitchFamily="34" charset="0"/>
                        </a:rPr>
                        <a:t>, adapt and recount narratives and stories with peers and their </a:t>
                      </a:r>
                      <a:r>
                        <a:rPr lang="en-US" sz="700" dirty="0" smtClean="0">
                          <a:latin typeface="Century Gothic" panose="020B0502020202020204" pitchFamily="34" charset="0"/>
                        </a:rPr>
                        <a:t>teacher</a:t>
                      </a:r>
                      <a:endParaRPr lang="en-US" sz="700" dirty="0">
                        <a:latin typeface="Century Gothic" panose="020B0502020202020204" pitchFamily="34" charset="0"/>
                      </a:endParaRPr>
                    </a:p>
                    <a:p>
                      <a:pPr algn="l"/>
                      <a:endParaRPr lang="en-US" sz="700" dirty="0">
                        <a:latin typeface="Century Gothic" panose="020B0502020202020204" pitchFamily="34" charset="0"/>
                      </a:endParaRPr>
                    </a:p>
                    <a:p>
                      <a:pPr algn="l"/>
                      <a:r>
                        <a:rPr lang="en-US" sz="700" dirty="0" smtClean="0">
                          <a:latin typeface="Century Gothic" panose="020B0502020202020204" pitchFamily="34" charset="0"/>
                        </a:rPr>
                        <a:t>-</a:t>
                      </a:r>
                      <a:r>
                        <a:rPr lang="en-US" sz="700" baseline="0" dirty="0" smtClean="0">
                          <a:latin typeface="Century Gothic" panose="020B0502020202020204" pitchFamily="34" charset="0"/>
                        </a:rPr>
                        <a:t> </a:t>
                      </a:r>
                      <a:r>
                        <a:rPr lang="en-US" sz="700" dirty="0" smtClean="0">
                          <a:latin typeface="Century Gothic" panose="020B0502020202020204" pitchFamily="34" charset="0"/>
                        </a:rPr>
                        <a:t>Sing </a:t>
                      </a:r>
                      <a:r>
                        <a:rPr lang="en-US" sz="700" dirty="0">
                          <a:latin typeface="Century Gothic" panose="020B0502020202020204" pitchFamily="34" charset="0"/>
                        </a:rPr>
                        <a:t>a range of well-known nursery rhymes and songs; Perform songs, rhymes, poems and stories with others, and – when appropriate – try to move in time with </a:t>
                      </a:r>
                      <a:r>
                        <a:rPr lang="en-US" sz="700" dirty="0" smtClean="0">
                          <a:latin typeface="Century Gothic" panose="020B0502020202020204" pitchFamily="34" charset="0"/>
                        </a:rPr>
                        <a:t>music</a:t>
                      </a:r>
                      <a:endParaRPr lang="en-GB" sz="700" dirty="0">
                        <a:solidFill>
                          <a:schemeClr val="tx1"/>
                        </a:solidFill>
                        <a:latin typeface="Century Gothic" panose="020B0502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197912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rotWithShape="1">
          <a:blip r:embed="rId2"/>
          <a:srcRect r="190" b="285"/>
          <a:stretch/>
        </p:blipFill>
        <p:spPr>
          <a:xfrm>
            <a:off x="2727158" y="199080"/>
            <a:ext cx="9562007" cy="6372281"/>
          </a:xfrm>
          <a:prstGeom prst="rect">
            <a:avLst/>
          </a:prstGeom>
        </p:spPr>
      </p:pic>
      <p:sp>
        <p:nvSpPr>
          <p:cNvPr id="7" name="TextBox 6"/>
          <p:cNvSpPr txBox="1"/>
          <p:nvPr/>
        </p:nvSpPr>
        <p:spPr>
          <a:xfrm>
            <a:off x="176463" y="15720"/>
            <a:ext cx="2550695" cy="6555641"/>
          </a:xfrm>
          <a:prstGeom prst="rect">
            <a:avLst/>
          </a:prstGeom>
          <a:noFill/>
        </p:spPr>
        <p:txBody>
          <a:bodyPr wrap="square" rtlCol="0">
            <a:spAutoFit/>
          </a:bodyPr>
          <a:lstStyle/>
          <a:p>
            <a:r>
              <a:rPr lang="en-US" sz="1400" dirty="0" smtClean="0">
                <a:latin typeface="Century Gothic" panose="020B0502020202020204" pitchFamily="34" charset="0"/>
              </a:rPr>
              <a:t>Our Reception class follows the statutory curriculum requirements as outlined in the latest version of the EYFS Statutory Framework that applies from September 2021.  We offer a broad and balanced curriculum that covers the statutory aspects as well as other knowledge and skills to support pupils’ personal development, prepare pupils for their next stage of education and develop the whole child.  Our staff pride themselves on being informed of the latest EYFS research and pedagogy to inform our practice.  Our curriculum is underpinned by the seven features of effective practice, as outlined in the recent  publication by Julian </a:t>
            </a:r>
            <a:r>
              <a:rPr lang="en-US" sz="1400" dirty="0" err="1" smtClean="0">
                <a:latin typeface="Century Gothic" panose="020B0502020202020204" pitchFamily="34" charset="0"/>
              </a:rPr>
              <a:t>Grenier</a:t>
            </a:r>
            <a:r>
              <a:rPr lang="en-US" sz="1400" dirty="0" smtClean="0">
                <a:latin typeface="Century Gothic" panose="020B0502020202020204" pitchFamily="34" charset="0"/>
              </a:rPr>
              <a:t> ‘Working with the revised Early Years Foundation Stage: Principles into Practice’ (updated July 2021)</a:t>
            </a:r>
            <a:endParaRPr lang="en-GB" sz="1400" dirty="0">
              <a:latin typeface="Century Gothic" panose="020B0502020202020204" pitchFamily="34" charset="0"/>
            </a:endParaRPr>
          </a:p>
        </p:txBody>
      </p:sp>
    </p:spTree>
    <p:extLst>
      <p:ext uri="{BB962C8B-B14F-4D97-AF65-F5344CB8AC3E}">
        <p14:creationId xmlns:p14="http://schemas.microsoft.com/office/powerpoint/2010/main" val="23332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947443546"/>
              </p:ext>
            </p:extLst>
          </p:nvPr>
        </p:nvGraphicFramePr>
        <p:xfrm>
          <a:off x="339152" y="178625"/>
          <a:ext cx="11459364" cy="6575151"/>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xmlns="" val="385991600"/>
                    </a:ext>
                  </a:extLst>
                </a:gridCol>
                <a:gridCol w="1637052">
                  <a:extLst>
                    <a:ext uri="{9D8B030D-6E8A-4147-A177-3AD203B41FA5}">
                      <a16:colId xmlns:a16="http://schemas.microsoft.com/office/drawing/2014/main" xmlns="" val="2865123548"/>
                    </a:ext>
                  </a:extLst>
                </a:gridCol>
                <a:gridCol w="1637052">
                  <a:extLst>
                    <a:ext uri="{9D8B030D-6E8A-4147-A177-3AD203B41FA5}">
                      <a16:colId xmlns:a16="http://schemas.microsoft.com/office/drawing/2014/main" xmlns="" val="872926247"/>
                    </a:ext>
                  </a:extLst>
                </a:gridCol>
                <a:gridCol w="1637052">
                  <a:extLst>
                    <a:ext uri="{9D8B030D-6E8A-4147-A177-3AD203B41FA5}">
                      <a16:colId xmlns:a16="http://schemas.microsoft.com/office/drawing/2014/main" xmlns="" val="1315738151"/>
                    </a:ext>
                  </a:extLst>
                </a:gridCol>
                <a:gridCol w="1637052">
                  <a:extLst>
                    <a:ext uri="{9D8B030D-6E8A-4147-A177-3AD203B41FA5}">
                      <a16:colId xmlns:a16="http://schemas.microsoft.com/office/drawing/2014/main" xmlns="" val="2709165749"/>
                    </a:ext>
                  </a:extLst>
                </a:gridCol>
                <a:gridCol w="1637052">
                  <a:extLst>
                    <a:ext uri="{9D8B030D-6E8A-4147-A177-3AD203B41FA5}">
                      <a16:colId xmlns:a16="http://schemas.microsoft.com/office/drawing/2014/main" xmlns="" val="2335150482"/>
                    </a:ext>
                  </a:extLst>
                </a:gridCol>
                <a:gridCol w="1637052">
                  <a:extLst>
                    <a:ext uri="{9D8B030D-6E8A-4147-A177-3AD203B41FA5}">
                      <a16:colId xmlns:a16="http://schemas.microsoft.com/office/drawing/2014/main" xmlns="" val="4046203905"/>
                    </a:ext>
                  </a:extLst>
                </a:gridCol>
              </a:tblGrid>
              <a:tr h="370811">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599079">
                <a:tc>
                  <a:txBody>
                    <a:bodyPr/>
                    <a:lstStyle/>
                    <a:p>
                      <a:pPr algn="ctr"/>
                      <a:r>
                        <a:rPr lang="en-US" sz="2000" b="0" dirty="0" smtClean="0">
                          <a:latin typeface="Amatic SC" panose="00000500000000000000" pitchFamily="2" charset="-79"/>
                          <a:cs typeface="Amatic SC" panose="00000500000000000000" pitchFamily="2" charset="-79"/>
                        </a:rPr>
                        <a:t>Topics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smtClean="0">
                          <a:latin typeface="Amatic SC" panose="00000500000000000000" pitchFamily="2" charset="-79"/>
                          <a:cs typeface="Amatic SC" panose="00000500000000000000" pitchFamily="2" charset="-79"/>
                        </a:rPr>
                        <a:t>DINOSAURs</a:t>
                      </a:r>
                      <a:r>
                        <a:rPr lang="en-US" sz="1600" baseline="0" dirty="0" smtClean="0">
                          <a:latin typeface="Amatic SC" panose="00000500000000000000" pitchFamily="2" charset="-79"/>
                          <a:cs typeface="Amatic SC" panose="00000500000000000000" pitchFamily="2" charset="-79"/>
                        </a:rPr>
                        <a:t> ROAR</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LET’S CELEBRATE!</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smtClean="0">
                          <a:latin typeface="Amatic SC" panose="00000500000000000000" pitchFamily="2" charset="-79"/>
                          <a:cs typeface="Amatic SC" panose="00000500000000000000" pitchFamily="2" charset="-79"/>
                        </a:rPr>
                        <a:t>WHERE</a:t>
                      </a:r>
                      <a:r>
                        <a:rPr lang="en-US" sz="1600" baseline="0" dirty="0" smtClean="0">
                          <a:latin typeface="Amatic SC" panose="00000500000000000000" pitchFamily="2" charset="-79"/>
                          <a:cs typeface="Amatic SC" panose="00000500000000000000" pitchFamily="2" charset="-79"/>
                        </a:rPr>
                        <a:t> ON EARTH…?</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ON THE FARM!</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smtClean="0">
                          <a:latin typeface="Amatic SC" panose="00000500000000000000" pitchFamily="2" charset="-79"/>
                          <a:cs typeface="Amatic SC" panose="00000500000000000000" pitchFamily="2" charset="-79"/>
                        </a:rPr>
                        <a:t>ALL</a:t>
                      </a:r>
                      <a:r>
                        <a:rPr lang="en-US" sz="1600" baseline="0" dirty="0" smtClean="0">
                          <a:latin typeface="Amatic SC" panose="00000500000000000000" pitchFamily="2" charset="-79"/>
                          <a:cs typeface="Amatic SC" panose="00000500000000000000" pitchFamily="2" charset="-79"/>
                        </a:rPr>
                        <a:t> FAMILIES GREAT &amp; SMALL</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AT</a:t>
                      </a:r>
                      <a:r>
                        <a:rPr lang="en-US" sz="1600" baseline="0" dirty="0" smtClean="0">
                          <a:latin typeface="Amatic SC" panose="00000500000000000000" pitchFamily="2" charset="-79"/>
                          <a:cs typeface="Amatic SC" panose="00000500000000000000" pitchFamily="2" charset="-79"/>
                        </a:rPr>
                        <a:t> THE BOTTOM OF THE GARDEN…</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948667">
                <a:tc rowSpan="2">
                  <a:txBody>
                    <a:bodyPr/>
                    <a:lstStyle/>
                    <a:p>
                      <a:pPr algn="ctr"/>
                      <a:r>
                        <a:rPr lang="en-US" sz="8000" b="0" dirty="0">
                          <a:latin typeface="Amatic SC" panose="00000500000000000000" pitchFamily="2" charset="-79"/>
                          <a:cs typeface="Amatic SC" panose="00000500000000000000" pitchFamily="2" charset="-79"/>
                        </a:rPr>
                        <a:t> </a:t>
                      </a: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endParaRPr lang="en-US" sz="3200" b="0" dirty="0" smtClean="0">
                        <a:latin typeface="Amatic SC" panose="00000500000000000000" pitchFamily="2" charset="-79"/>
                        <a:cs typeface="Amatic SC" panose="00000500000000000000" pitchFamily="2" charset="-79"/>
                      </a:endParaRPr>
                    </a:p>
                    <a:p>
                      <a:pPr algn="ctr"/>
                      <a:r>
                        <a:rPr lang="en-US" sz="3200" b="0" dirty="0" smtClean="0">
                          <a:latin typeface="Amatic SC" panose="00000500000000000000" pitchFamily="2" charset="-79"/>
                          <a:cs typeface="Amatic SC" panose="00000500000000000000" pitchFamily="2" charset="-79"/>
                        </a:rPr>
                        <a:t>Over </a:t>
                      </a:r>
                      <a:r>
                        <a:rPr lang="en-US" sz="3200" b="0" dirty="0">
                          <a:latin typeface="Amatic SC" panose="00000500000000000000" pitchFamily="2" charset="-79"/>
                          <a:cs typeface="Amatic SC" panose="00000500000000000000" pitchFamily="2" charset="-79"/>
                        </a:rPr>
                        <a:t>Arching Principles </a:t>
                      </a:r>
                      <a:endParaRPr lang="en-GB"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1200" b="1" u="sng" dirty="0">
                          <a:solidFill>
                            <a:schemeClr val="tx1"/>
                          </a:solidFill>
                          <a:latin typeface="Century Gothic" panose="020B0502020202020204" pitchFamily="34" charset="0"/>
                          <a:cs typeface="Amatic SC" panose="00000500000000000000" pitchFamily="2" charset="-79"/>
                        </a:rPr>
                        <a:t>Characteristics of Effective Learning </a:t>
                      </a:r>
                    </a:p>
                    <a:p>
                      <a:r>
                        <a:rPr lang="en-US" sz="1200" b="1" dirty="0">
                          <a:solidFill>
                            <a:srgbClr val="FF33CC"/>
                          </a:solidFill>
                          <a:latin typeface="Century Gothic" panose="020B0502020202020204" pitchFamily="34" charset="0"/>
                          <a:cs typeface="Amatic SC" panose="00000500000000000000" pitchFamily="2" charset="-79"/>
                        </a:rPr>
                        <a:t>Playing and exploring: </a:t>
                      </a:r>
                      <a:r>
                        <a:rPr lang="en-US" sz="1200" dirty="0">
                          <a:latin typeface="Century Gothic" panose="020B0502020202020204" pitchFamily="34" charset="0"/>
                          <a:cs typeface="RM Typerighter old" panose="00000400000000000000" pitchFamily="2" charset="-79"/>
                        </a:rPr>
                        <a:t>- Children investigate and experience things, and ‘have a go’. </a:t>
                      </a:r>
                      <a:r>
                        <a:rPr lang="en-GB" sz="1200" dirty="0">
                          <a:solidFill>
                            <a:srgbClr val="000000"/>
                          </a:solidFill>
                          <a:effectLst/>
                          <a:latin typeface="Century Gothic" panose="020B0502020202020204" pitchFamily="34" charset="0"/>
                          <a:ea typeface="Calibri" panose="020F0502020204030204" pitchFamily="34" charset="0"/>
                          <a:cs typeface="Acumin Pro"/>
                        </a:rPr>
                        <a:t>Children who actively participate in their </a:t>
                      </a:r>
                      <a:r>
                        <a:rPr lang="en-GB" sz="1200" dirty="0">
                          <a:solidFill>
                            <a:srgbClr val="000000"/>
                          </a:solidFill>
                          <a:latin typeface="Century Gothic" panose="020B0502020202020204" pitchFamily="34" charset="0"/>
                          <a:ea typeface="Calibri" panose="020F0502020204030204" pitchFamily="34" charset="0"/>
                          <a:cs typeface="Acumin Pro"/>
                        </a:rPr>
                        <a:t>own play </a:t>
                      </a:r>
                      <a:r>
                        <a:rPr lang="en-GB" sz="1200" dirty="0">
                          <a:solidFill>
                            <a:srgbClr val="000000"/>
                          </a:solidFill>
                          <a:effectLst/>
                          <a:latin typeface="Century Gothic" panose="020B0502020202020204" pitchFamily="34" charset="0"/>
                          <a:ea typeface="Calibri" panose="020F0502020204030204" pitchFamily="34" charset="0"/>
                          <a:cs typeface="Acumin Pro"/>
                        </a:rPr>
                        <a:t>develop a larger store of information and experiences to draw on which positively supports their </a:t>
                      </a:r>
                      <a:r>
                        <a:rPr lang="en-GB" sz="1200" dirty="0" smtClean="0">
                          <a:solidFill>
                            <a:srgbClr val="000000"/>
                          </a:solidFill>
                          <a:effectLst/>
                          <a:latin typeface="Century Gothic" panose="020B0502020202020204" pitchFamily="34" charset="0"/>
                          <a:ea typeface="Calibri" panose="020F0502020204030204" pitchFamily="34" charset="0"/>
                          <a:cs typeface="Acumin Pro"/>
                        </a:rPr>
                        <a:t>learning.</a:t>
                      </a:r>
                    </a:p>
                    <a:p>
                      <a:endParaRPr lang="en-US" sz="1200" dirty="0">
                        <a:latin typeface="Century Gothic" panose="020B0502020202020204" pitchFamily="34" charset="0"/>
                        <a:cs typeface="RM Typerighter old" panose="00000400000000000000" pitchFamily="2" charset="-79"/>
                      </a:endParaRPr>
                    </a:p>
                    <a:p>
                      <a:r>
                        <a:rPr lang="en-US" sz="1200" b="1" dirty="0">
                          <a:solidFill>
                            <a:srgbClr val="FF33CC"/>
                          </a:solidFill>
                          <a:latin typeface="Century Gothic" panose="020B0502020202020204" pitchFamily="34" charset="0"/>
                          <a:cs typeface="Amatic SC" panose="00000500000000000000" pitchFamily="2" charset="-79"/>
                        </a:rPr>
                        <a:t>Active learning: </a:t>
                      </a:r>
                      <a:r>
                        <a:rPr lang="en-US" sz="1200" dirty="0">
                          <a:latin typeface="Century Gothic" panose="020B0502020202020204" pitchFamily="34" charset="0"/>
                          <a:cs typeface="RM Typerighter old" panose="00000400000000000000" pitchFamily="2" charset="-79"/>
                        </a:rPr>
                        <a:t>- Children concentrate and keep on trying if they encounter difficulties. They are proud of their own achievements. </a:t>
                      </a:r>
                      <a:r>
                        <a:rPr lang="en-GB" sz="1200" dirty="0">
                          <a:effectLst/>
                          <a:latin typeface="Century Gothic" panose="020B0502020202020204" pitchFamily="34" charset="0"/>
                          <a:ea typeface="Calibri" panose="020F0502020204030204" pitchFamily="34" charset="0"/>
                          <a:cs typeface="RM Typerighter old" panose="00000400000000000000" pitchFamily="2" charset="-79"/>
                        </a:rPr>
                        <a:t>For children to develop into self-regulating, lifelong learners they are required to take ownership, accept challenges and learn persistence</a:t>
                      </a:r>
                      <a:r>
                        <a:rPr lang="en-GB" sz="1200" dirty="0" smtClean="0">
                          <a:effectLst/>
                          <a:latin typeface="Century Gothic" panose="020B0502020202020204" pitchFamily="34" charset="0"/>
                          <a:ea typeface="Calibri" panose="020F0502020204030204" pitchFamily="34" charset="0"/>
                          <a:cs typeface="RM Typerighter old" panose="00000400000000000000" pitchFamily="2" charset="-79"/>
                        </a:rPr>
                        <a:t>.</a:t>
                      </a:r>
                    </a:p>
                    <a:p>
                      <a:endParaRPr lang="en-GB" sz="1200" dirty="0">
                        <a:effectLst/>
                        <a:latin typeface="Century Gothic" panose="020B0502020202020204" pitchFamily="34" charset="0"/>
                        <a:ea typeface="Calibri" panose="020F0502020204030204" pitchFamily="34" charset="0"/>
                        <a:cs typeface="RM Typerighter old" panose="00000400000000000000" pitchFamily="2" charset="-79"/>
                      </a:endParaRPr>
                    </a:p>
                    <a:p>
                      <a:r>
                        <a:rPr lang="en-US" sz="1200" b="1" dirty="0">
                          <a:solidFill>
                            <a:srgbClr val="FF33CC"/>
                          </a:solidFill>
                          <a:latin typeface="Century Gothic" panose="020B0502020202020204" pitchFamily="34" charset="0"/>
                          <a:cs typeface="Amatic SC" panose="00000500000000000000" pitchFamily="2" charset="-79"/>
                        </a:rPr>
                        <a:t>Creating and thinking critically: </a:t>
                      </a:r>
                      <a:r>
                        <a:rPr lang="en-US" sz="1200" dirty="0">
                          <a:latin typeface="Century Gothic" panose="020B0502020202020204" pitchFamily="34" charset="0"/>
                          <a:cs typeface="RM Typerighter old" panose="00000400000000000000" pitchFamily="2" charset="-79"/>
                        </a:rPr>
                        <a:t>- Children develop their own ideas and make links between these ideas. </a:t>
                      </a:r>
                      <a:r>
                        <a:rPr lang="en-GB" sz="1200" dirty="0">
                          <a:effectLst/>
                          <a:latin typeface="Century Gothic" panose="020B0502020202020204" pitchFamily="34" charset="0"/>
                          <a:ea typeface="Calibri" panose="020F0502020204030204" pitchFamily="34" charset="0"/>
                          <a:cs typeface="RM Typerighter old" panose="00000400000000000000" pitchFamily="2" charset="-79"/>
                        </a:rPr>
                        <a:t>They think flexibly and rationally, drawing on previous experiences which help them to solve problems and reach conclusions.</a:t>
                      </a:r>
                      <a:r>
                        <a:rPr lang="en-GB" sz="1200" dirty="0">
                          <a:effectLst/>
                          <a:latin typeface="Century Gothic" panose="020B0502020202020204" pitchFamily="34" charset="0"/>
                          <a:ea typeface="Calibri" panose="020F050202020403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pPr algn="ctr"/>
                      <a:endParaRPr lang="en-GB"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pPr algn="ct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2507345316"/>
                  </a:ext>
                </a:extLst>
              </a:tr>
              <a:tr h="3631165">
                <a:tc vMerge="1">
                  <a:txBody>
                    <a:bodyPr/>
                    <a:lstStyle/>
                    <a:p>
                      <a:pPr algn="ctr"/>
                      <a:r>
                        <a:rPr lang="en-US" sz="3200" b="0" dirty="0">
                          <a:latin typeface="Amatic SC" panose="00000500000000000000" pitchFamily="2" charset="-79"/>
                          <a:cs typeface="Amatic SC" panose="00000500000000000000" pitchFamily="2" charset="-79"/>
                        </a:rPr>
                        <a:t>Over Arching Principles </a:t>
                      </a:r>
                      <a:endParaRPr lang="en-GB" sz="32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r>
                        <a:rPr lang="en-US" sz="1200" b="1" i="0" dirty="0">
                          <a:solidFill>
                            <a:srgbClr val="7030A0"/>
                          </a:solidFill>
                          <a:latin typeface="Century Gothic" panose="020B0502020202020204" pitchFamily="34" charset="0"/>
                          <a:cs typeface="Amatic SC" panose="00000500000000000000" pitchFamily="2" charset="-79"/>
                        </a:rPr>
                        <a:t>Unique Child: </a:t>
                      </a:r>
                      <a:r>
                        <a:rPr lang="en-US" sz="1200" i="0" dirty="0">
                          <a:latin typeface="Century Gothic" panose="020B0502020202020204" pitchFamily="34" charset="0"/>
                          <a:cs typeface="RM Typerighter old" panose="00000400000000000000" pitchFamily="2" charset="-79"/>
                        </a:rPr>
                        <a:t>Every child is unique and has the potential to be resilient, capable, confident and self-assured. </a:t>
                      </a:r>
                      <a:endParaRPr lang="en-US" sz="1200" i="0" dirty="0" smtClean="0">
                        <a:latin typeface="Century Gothic" panose="020B0502020202020204" pitchFamily="34" charset="0"/>
                        <a:cs typeface="RM Typerighter old" panose="00000400000000000000" pitchFamily="2" charset="-79"/>
                      </a:endParaRPr>
                    </a:p>
                    <a:p>
                      <a:r>
                        <a:rPr lang="en-US" sz="1200" i="0" dirty="0" smtClean="0">
                          <a:latin typeface="Century Gothic" panose="020B0502020202020204" pitchFamily="34" charset="0"/>
                          <a:cs typeface="RM Typerighter old" panose="00000400000000000000" pitchFamily="2" charset="-79"/>
                        </a:rPr>
                        <a:t> </a:t>
                      </a:r>
                      <a:endParaRPr lang="en-US" sz="1200" i="0" dirty="0">
                        <a:latin typeface="Century Gothic" panose="020B0502020202020204" pitchFamily="34" charset="0"/>
                        <a:cs typeface="RM Typerighter old" panose="00000400000000000000" pitchFamily="2" charset="-79"/>
                      </a:endParaRPr>
                    </a:p>
                    <a:p>
                      <a:r>
                        <a:rPr lang="en-US" sz="1200" b="1" i="0" dirty="0">
                          <a:solidFill>
                            <a:srgbClr val="7030A0"/>
                          </a:solidFill>
                          <a:latin typeface="Century Gothic" panose="020B0502020202020204" pitchFamily="34" charset="0"/>
                          <a:cs typeface="Amatic SC" panose="00000500000000000000" pitchFamily="2" charset="-79"/>
                        </a:rPr>
                        <a:t>Positive Relationships: </a:t>
                      </a:r>
                      <a:r>
                        <a:rPr lang="en-US" sz="1200" i="0" dirty="0">
                          <a:latin typeface="Century Gothic" panose="020B0502020202020204" pitchFamily="34" charset="0"/>
                          <a:cs typeface="RM Typerighter old" panose="00000400000000000000" pitchFamily="2" charset="-79"/>
                        </a:rPr>
                        <a:t>Children flourish with warm, strong &amp; positive partnerships between all staff and parents/carers. This promotes independence across the EYFS curriculum. Children and practitioners are NOT alone – embrace each community. </a:t>
                      </a:r>
                      <a:endParaRPr lang="en-US" sz="1200" i="0" dirty="0" smtClean="0">
                        <a:latin typeface="Century Gothic" panose="020B0502020202020204" pitchFamily="34" charset="0"/>
                        <a:cs typeface="RM Typerighter old" panose="00000400000000000000" pitchFamily="2" charset="-79"/>
                      </a:endParaRPr>
                    </a:p>
                    <a:p>
                      <a:endParaRPr lang="en-US" sz="1200" i="0" dirty="0">
                        <a:latin typeface="Century Gothic" panose="020B0502020202020204" pitchFamily="34" charset="0"/>
                        <a:cs typeface="RM Typerighter old" panose="00000400000000000000" pitchFamily="2" charset="-79"/>
                      </a:endParaRPr>
                    </a:p>
                    <a:p>
                      <a:r>
                        <a:rPr lang="en-US" sz="1200" b="1" i="0" dirty="0">
                          <a:solidFill>
                            <a:srgbClr val="7030A0"/>
                          </a:solidFill>
                          <a:latin typeface="Century Gothic" panose="020B0502020202020204" pitchFamily="34" charset="0"/>
                          <a:cs typeface="Amatic SC" panose="00000500000000000000" pitchFamily="2" charset="-79"/>
                        </a:rPr>
                        <a:t>Enabling environments: </a:t>
                      </a:r>
                      <a:r>
                        <a:rPr lang="en-US" sz="1200" i="0" dirty="0">
                          <a:latin typeface="Century Gothic" panose="020B0502020202020204" pitchFamily="34" charset="0"/>
                          <a:cs typeface="RM Typerighter old" panose="00000400000000000000" pitchFamily="2" charset="-79"/>
                        </a:rPr>
                        <a:t>Children learn and develop well in safe and secure environments where routines are established and where adults respond to their individual needs and passions and help them to build upon their learning over time. </a:t>
                      </a:r>
                      <a:endParaRPr lang="en-US" sz="1200" i="0" dirty="0" smtClean="0">
                        <a:latin typeface="Century Gothic" panose="020B0502020202020204" pitchFamily="34" charset="0"/>
                        <a:cs typeface="RM Typerighter old" panose="00000400000000000000" pitchFamily="2" charset="-79"/>
                      </a:endParaRPr>
                    </a:p>
                    <a:p>
                      <a:endParaRPr lang="en-US" sz="1200" i="0" dirty="0">
                        <a:latin typeface="Century Gothic" panose="020B0502020202020204" pitchFamily="34" charset="0"/>
                        <a:cs typeface="RM Typerighter old" panose="00000400000000000000" pitchFamily="2" charset="-79"/>
                      </a:endParaRPr>
                    </a:p>
                    <a:p>
                      <a:r>
                        <a:rPr lang="en-US" sz="1200" b="1" i="0" dirty="0">
                          <a:solidFill>
                            <a:srgbClr val="7030A0"/>
                          </a:solidFill>
                          <a:latin typeface="Century Gothic" panose="020B0502020202020204" pitchFamily="34" charset="0"/>
                          <a:cs typeface="Amatic SC" panose="00000500000000000000" pitchFamily="2" charset="-79"/>
                        </a:rPr>
                        <a:t>Learning and Development: </a:t>
                      </a:r>
                      <a:r>
                        <a:rPr lang="en-US" sz="1200" i="0" dirty="0">
                          <a:latin typeface="Century Gothic" panose="020B0502020202020204" pitchFamily="34" charset="0"/>
                          <a:cs typeface="RM Typerighter old" panose="00000400000000000000" pitchFamily="2" charset="-79"/>
                        </a:rPr>
                        <a:t>Children develop and learn at different rates (not in different ways as it stated 2017). We must be aware of children who need greater support than others. </a:t>
                      </a:r>
                    </a:p>
                    <a:p>
                      <a:endParaRPr lang="en-US" sz="1200" i="1" dirty="0">
                        <a:latin typeface="Century Gothic" panose="020B0502020202020204" pitchFamily="34" charset="0"/>
                        <a:cs typeface="RM Typerighter old" panose="00000400000000000000" pitchFamily="2" charset="-79"/>
                      </a:endParaRPr>
                    </a:p>
                    <a:p>
                      <a:r>
                        <a:rPr lang="en-US" sz="1200" i="1" dirty="0">
                          <a:latin typeface="Century Gothic" panose="020B0502020202020204" pitchFamily="34" charset="0"/>
                          <a:cs typeface="RM Typerighter old" panose="00000400000000000000" pitchFamily="2" charset="-79"/>
                        </a:rPr>
                        <a:t>PLAY: </a:t>
                      </a:r>
                      <a:r>
                        <a:rPr lang="en-US" sz="1200" b="0" i="1" kern="1200" dirty="0">
                          <a:solidFill>
                            <a:schemeClr val="dk1"/>
                          </a:solidFill>
                          <a:effectLst/>
                          <a:latin typeface="Century Gothic" panose="020B0502020202020204" pitchFamily="34" charset="0"/>
                          <a:ea typeface="+mn-ea"/>
                          <a:cs typeface="+mn-cs"/>
                        </a:rPr>
                        <a:t>At </a:t>
                      </a:r>
                      <a:r>
                        <a:rPr lang="en-US" sz="1200" b="0" i="1" kern="1200" dirty="0" smtClean="0">
                          <a:solidFill>
                            <a:schemeClr val="dk1"/>
                          </a:solidFill>
                          <a:effectLst/>
                          <a:latin typeface="Century Gothic" panose="020B0502020202020204" pitchFamily="34" charset="0"/>
                          <a:ea typeface="+mn-ea"/>
                          <a:cs typeface="+mn-cs"/>
                        </a:rPr>
                        <a:t>Delph</a:t>
                      </a:r>
                      <a:r>
                        <a:rPr lang="en-US" sz="1200" b="0" i="1" kern="1200" baseline="0" dirty="0" smtClean="0">
                          <a:solidFill>
                            <a:schemeClr val="dk1"/>
                          </a:solidFill>
                          <a:effectLst/>
                          <a:latin typeface="Century Gothic" panose="020B0502020202020204" pitchFamily="34" charset="0"/>
                          <a:ea typeface="+mn-ea"/>
                          <a:cs typeface="+mn-cs"/>
                        </a:rPr>
                        <a:t> Primary</a:t>
                      </a:r>
                      <a:r>
                        <a:rPr lang="en-US" sz="1200" b="0" i="1" kern="1200" dirty="0" smtClean="0">
                          <a:solidFill>
                            <a:schemeClr val="dk1"/>
                          </a:solidFill>
                          <a:effectLst/>
                          <a:latin typeface="Century Gothic" panose="020B0502020202020204" pitchFamily="34" charset="0"/>
                          <a:ea typeface="+mn-ea"/>
                          <a:cs typeface="+mn-cs"/>
                        </a:rPr>
                        <a:t> </a:t>
                      </a:r>
                      <a:r>
                        <a:rPr lang="en-US" sz="1200" b="0" i="1" kern="1200" dirty="0">
                          <a:solidFill>
                            <a:schemeClr val="dk1"/>
                          </a:solidFill>
                          <a:effectLst/>
                          <a:latin typeface="Century Gothic" panose="020B0502020202020204" pitchFamily="34" charset="0"/>
                          <a:ea typeface="+mn-ea"/>
                          <a:cs typeface="+mn-cs"/>
                        </a:rPr>
                        <a:t>School, we understand that children learn best when they are absorbed, interested and active.  We understand that active learning involves other children, adults, objects, ideas, stimuli and events that aim to engage and involve children for sustained periods. We believe that Early Years education should be as practical as possible and therefore , we are proud that our EYFS setting has an underlying ethos of ‘Learning through play. </a:t>
                      </a:r>
                      <a:r>
                        <a:rPr lang="en-GB" sz="1200" i="1" dirty="0">
                          <a:solidFill>
                            <a:schemeClr val="tx1"/>
                          </a:solidFill>
                          <a:latin typeface="Century Gothic" panose="020B0502020202020204" pitchFamily="34" charset="0"/>
                          <a:cs typeface="RM Typerighter old" panose="00000400000000000000" pitchFamily="2" charset="-79"/>
                        </a:rPr>
                        <a:t>PLAY is essential for children’s development across all areas. Play builds on children’s confidence as they learn to explore, to relate to others around them and develop relationships , set their own goals and solve problems. Children learn by leading their own play and by taking part in play which is guided by adults.</a:t>
                      </a:r>
                      <a:r>
                        <a:rPr lang="en-US" sz="1200" b="0" i="1" kern="1200" dirty="0">
                          <a:solidFill>
                            <a:schemeClr val="dk1"/>
                          </a:solidFill>
                          <a:effectLst/>
                          <a:latin typeface="Century Gothic" panose="020B0502020202020204" pitchFamily="34" charset="0"/>
                          <a:ea typeface="+mn-ea"/>
                          <a:cs typeface="+mn-cs"/>
                        </a:rPr>
                        <a:t>’. EYFS Team</a:t>
                      </a:r>
                    </a:p>
                    <a:p>
                      <a:pPr algn="ctr"/>
                      <a:r>
                        <a:rPr lang="en-US" sz="1200" b="0" i="1" kern="1200" dirty="0">
                          <a:solidFill>
                            <a:schemeClr val="dk1"/>
                          </a:solidFill>
                          <a:effectLst/>
                          <a:latin typeface="Century Gothic" panose="020B0502020202020204" pitchFamily="34" charset="0"/>
                          <a:ea typeface="+mn-ea"/>
                          <a:cs typeface="+mn-cs"/>
                        </a:rPr>
                        <a:t> </a:t>
                      </a:r>
                      <a:endParaRPr lang="en-GB" sz="1400" b="1" i="1" dirty="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4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627661565"/>
                  </a:ext>
                </a:extLst>
              </a:tr>
            </a:tbl>
          </a:graphicData>
        </a:graphic>
      </p:graphicFrame>
      <p:sp>
        <p:nvSpPr>
          <p:cNvPr id="2" name="Arrow: Curved Down 1">
            <a:extLst>
              <a:ext uri="{FF2B5EF4-FFF2-40B4-BE49-F238E27FC236}">
                <a16:creationId xmlns:a16="http://schemas.microsoft.com/office/drawing/2014/main" xmlns="" id="{EDEE4DCC-E742-421C-AA1B-CCCBC03083AB}"/>
              </a:ext>
            </a:extLst>
          </p:cNvPr>
          <p:cNvSpPr/>
          <p:nvPr/>
        </p:nvSpPr>
        <p:spPr>
          <a:xfrm>
            <a:off x="585926" y="4169339"/>
            <a:ext cx="1438183" cy="1186155"/>
          </a:xfrm>
          <a:prstGeom prst="curvedDownArrow">
            <a:avLst/>
          </a:prstGeom>
          <a:solidFill>
            <a:srgbClr val="CC66FF"/>
          </a:solidFill>
          <a:ln>
            <a:solidFill>
              <a:srgbClr val="E1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pic>
        <p:nvPicPr>
          <p:cNvPr id="1026" name="Picture 2" descr="See the source image">
            <a:extLst>
              <a:ext uri="{FF2B5EF4-FFF2-40B4-BE49-F238E27FC236}">
                <a16:creationId xmlns:a16="http://schemas.microsoft.com/office/drawing/2014/main" xmlns="" id="{A01F3A18-D7E6-4C03-BEAE-37E240B4801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a:off x="-416929" y="955559"/>
            <a:ext cx="3052439" cy="305243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62B99C4B-24E8-40A1-9E6B-3C6AB4384B00}"/>
              </a:ext>
            </a:extLst>
          </p:cNvPr>
          <p:cNvSpPr/>
          <p:nvPr/>
        </p:nvSpPr>
        <p:spPr>
          <a:xfrm rot="20846512">
            <a:off x="398603" y="2127835"/>
            <a:ext cx="1463550" cy="70788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000" b="1" dirty="0" smtClean="0">
                <a:ln/>
                <a:solidFill>
                  <a:schemeClr val="accent3"/>
                </a:solidFill>
                <a:latin typeface="Adler" panose="00000400000000000000" pitchFamily="2" charset="0"/>
              </a:rPr>
              <a:t>Characteristics</a:t>
            </a:r>
          </a:p>
          <a:p>
            <a:pPr algn="ctr"/>
            <a:r>
              <a:rPr lang="en-US" sz="1000" b="1" dirty="0" smtClean="0">
                <a:ln/>
                <a:solidFill>
                  <a:schemeClr val="accent3"/>
                </a:solidFill>
                <a:latin typeface="Adler" panose="00000400000000000000" pitchFamily="2" charset="0"/>
              </a:rPr>
              <a:t>Of</a:t>
            </a:r>
          </a:p>
          <a:p>
            <a:pPr algn="ctr"/>
            <a:r>
              <a:rPr lang="en-US" sz="1000" b="1" dirty="0" smtClean="0">
                <a:ln/>
                <a:solidFill>
                  <a:schemeClr val="accent3"/>
                </a:solidFill>
                <a:latin typeface="Adler" panose="00000400000000000000" pitchFamily="2" charset="0"/>
              </a:rPr>
              <a:t>Effective </a:t>
            </a:r>
          </a:p>
          <a:p>
            <a:pPr algn="ctr"/>
            <a:r>
              <a:rPr lang="en-US" sz="1000" b="1" dirty="0">
                <a:ln/>
                <a:solidFill>
                  <a:schemeClr val="accent3"/>
                </a:solidFill>
                <a:latin typeface="Adler" panose="00000400000000000000" pitchFamily="2" charset="0"/>
              </a:rPr>
              <a:t>L</a:t>
            </a:r>
            <a:r>
              <a:rPr lang="en-US" sz="1000" b="1" dirty="0" smtClean="0">
                <a:ln/>
                <a:solidFill>
                  <a:schemeClr val="accent3"/>
                </a:solidFill>
                <a:latin typeface="Adler" panose="00000400000000000000" pitchFamily="2" charset="0"/>
              </a:rPr>
              <a:t>earning</a:t>
            </a:r>
            <a:endParaRPr lang="en-US" sz="1000" b="1" dirty="0">
              <a:ln/>
              <a:solidFill>
                <a:schemeClr val="accent3"/>
              </a:solidFill>
              <a:latin typeface="Adler" panose="00000400000000000000" pitchFamily="2" charset="0"/>
            </a:endParaRPr>
          </a:p>
        </p:txBody>
      </p:sp>
    </p:spTree>
    <p:extLst>
      <p:ext uri="{BB962C8B-B14F-4D97-AF65-F5344CB8AC3E}">
        <p14:creationId xmlns:p14="http://schemas.microsoft.com/office/powerpoint/2010/main" val="2952778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103743014"/>
              </p:ext>
            </p:extLst>
          </p:nvPr>
        </p:nvGraphicFramePr>
        <p:xfrm>
          <a:off x="171904" y="149377"/>
          <a:ext cx="11859677" cy="6629352"/>
        </p:xfrm>
        <a:graphic>
          <a:graphicData uri="http://schemas.openxmlformats.org/drawingml/2006/table">
            <a:tbl>
              <a:tblPr firstRow="1" bandRow="1">
                <a:tableStyleId>{5C22544A-7EE6-4342-B048-85BDC9FD1C3A}</a:tableStyleId>
              </a:tblPr>
              <a:tblGrid>
                <a:gridCol w="1694240">
                  <a:extLst>
                    <a:ext uri="{9D8B030D-6E8A-4147-A177-3AD203B41FA5}">
                      <a16:colId xmlns:a16="http://schemas.microsoft.com/office/drawing/2014/main" xmlns="" val="385991600"/>
                    </a:ext>
                  </a:extLst>
                </a:gridCol>
                <a:gridCol w="1694240">
                  <a:extLst>
                    <a:ext uri="{9D8B030D-6E8A-4147-A177-3AD203B41FA5}">
                      <a16:colId xmlns:a16="http://schemas.microsoft.com/office/drawing/2014/main" xmlns="" val="2865123548"/>
                    </a:ext>
                  </a:extLst>
                </a:gridCol>
                <a:gridCol w="1706448">
                  <a:extLst>
                    <a:ext uri="{9D8B030D-6E8A-4147-A177-3AD203B41FA5}">
                      <a16:colId xmlns:a16="http://schemas.microsoft.com/office/drawing/2014/main" xmlns="" val="872926247"/>
                    </a:ext>
                  </a:extLst>
                </a:gridCol>
                <a:gridCol w="1682030">
                  <a:extLst>
                    <a:ext uri="{9D8B030D-6E8A-4147-A177-3AD203B41FA5}">
                      <a16:colId xmlns:a16="http://schemas.microsoft.com/office/drawing/2014/main" xmlns="" val="1315738151"/>
                    </a:ext>
                  </a:extLst>
                </a:gridCol>
                <a:gridCol w="1694240">
                  <a:extLst>
                    <a:ext uri="{9D8B030D-6E8A-4147-A177-3AD203B41FA5}">
                      <a16:colId xmlns:a16="http://schemas.microsoft.com/office/drawing/2014/main" xmlns="" val="2709165749"/>
                    </a:ext>
                  </a:extLst>
                </a:gridCol>
                <a:gridCol w="1541953">
                  <a:extLst>
                    <a:ext uri="{9D8B030D-6E8A-4147-A177-3AD203B41FA5}">
                      <a16:colId xmlns:a16="http://schemas.microsoft.com/office/drawing/2014/main" xmlns="" val="2335150482"/>
                    </a:ext>
                  </a:extLst>
                </a:gridCol>
                <a:gridCol w="1846526">
                  <a:extLst>
                    <a:ext uri="{9D8B030D-6E8A-4147-A177-3AD203B41FA5}">
                      <a16:colId xmlns:a16="http://schemas.microsoft.com/office/drawing/2014/main" xmlns="" val="4046203905"/>
                    </a:ext>
                  </a:extLst>
                </a:gridCol>
              </a:tblGrid>
              <a:tr h="464772">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558751">
                <a:tc>
                  <a:txBody>
                    <a:bodyPr/>
                    <a:lstStyle/>
                    <a:p>
                      <a:pPr algn="ctr"/>
                      <a:r>
                        <a:rPr lang="en-US" sz="2000" b="0" dirty="0" smtClean="0">
                          <a:latin typeface="Amatic SC" panose="00000500000000000000" pitchFamily="2" charset="-79"/>
                          <a:cs typeface="Amatic SC" panose="00000500000000000000" pitchFamily="2" charset="-79"/>
                        </a:rPr>
                        <a:t>TOPICS</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smtClean="0">
                          <a:latin typeface="Amatic SC" panose="00000500000000000000" pitchFamily="2" charset="-79"/>
                          <a:cs typeface="Amatic SC" panose="00000500000000000000" pitchFamily="2" charset="-79"/>
                        </a:rPr>
                        <a:t>Dinosaurs</a:t>
                      </a:r>
                      <a:r>
                        <a:rPr lang="en-US" sz="1600" baseline="0" dirty="0" smtClean="0">
                          <a:latin typeface="Amatic SC" panose="00000500000000000000" pitchFamily="2" charset="-79"/>
                          <a:cs typeface="Amatic SC" panose="00000500000000000000" pitchFamily="2" charset="-79"/>
                        </a:rPr>
                        <a:t> roar</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Let’s</a:t>
                      </a:r>
                      <a:r>
                        <a:rPr lang="en-US" sz="1600" baseline="0" dirty="0" smtClean="0">
                          <a:latin typeface="Amatic SC" panose="00000500000000000000" pitchFamily="2" charset="-79"/>
                          <a:cs typeface="Amatic SC" panose="00000500000000000000" pitchFamily="2" charset="-79"/>
                        </a:rPr>
                        <a:t> celebrate</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smtClean="0">
                          <a:latin typeface="Amatic SC" panose="00000500000000000000" pitchFamily="2" charset="-79"/>
                          <a:cs typeface="Amatic SC" panose="00000500000000000000" pitchFamily="2" charset="-79"/>
                        </a:rPr>
                        <a:t>Where</a:t>
                      </a:r>
                      <a:r>
                        <a:rPr lang="en-US" sz="1600" baseline="0" dirty="0" smtClean="0">
                          <a:latin typeface="Amatic SC" panose="00000500000000000000" pitchFamily="2" charset="-79"/>
                          <a:cs typeface="Amatic SC" panose="00000500000000000000" pitchFamily="2" charset="-79"/>
                        </a:rPr>
                        <a:t> on earth…?</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on the farm</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smtClean="0">
                          <a:latin typeface="Amatic SC" panose="00000500000000000000" pitchFamily="2" charset="-79"/>
                          <a:cs typeface="Amatic SC" panose="00000500000000000000" pitchFamily="2" charset="-79"/>
                        </a:rPr>
                        <a:t>All</a:t>
                      </a:r>
                      <a:r>
                        <a:rPr lang="en-US" sz="1600" baseline="0" dirty="0" smtClean="0">
                          <a:latin typeface="Amatic SC" panose="00000500000000000000" pitchFamily="2" charset="-79"/>
                          <a:cs typeface="Amatic SC" panose="00000500000000000000" pitchFamily="2" charset="-79"/>
                        </a:rPr>
                        <a:t> families great &amp; small</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At</a:t>
                      </a:r>
                      <a:r>
                        <a:rPr lang="en-US" sz="1600" baseline="0" dirty="0" smtClean="0">
                          <a:latin typeface="Amatic SC" panose="00000500000000000000" pitchFamily="2" charset="-79"/>
                          <a:cs typeface="Amatic SC" panose="00000500000000000000" pitchFamily="2" charset="-79"/>
                        </a:rPr>
                        <a:t> the bottom of the garden…</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2587898">
                <a:tc>
                  <a:txBody>
                    <a:bodyPr/>
                    <a:lstStyle/>
                    <a:p>
                      <a:pPr algn="ctr"/>
                      <a:r>
                        <a:rPr lang="en-US" sz="2400" b="1" dirty="0" smtClean="0">
                          <a:latin typeface="Amatic SC" panose="00000500000000000000" pitchFamily="2" charset="-79"/>
                          <a:cs typeface="Amatic SC" panose="00000500000000000000" pitchFamily="2" charset="-79"/>
                        </a:rPr>
                        <a:t>British</a:t>
                      </a:r>
                      <a:r>
                        <a:rPr lang="en-US" sz="2400" b="1" baseline="0" dirty="0" smtClean="0">
                          <a:latin typeface="Amatic SC" panose="00000500000000000000" pitchFamily="2" charset="-79"/>
                          <a:cs typeface="Amatic SC" panose="00000500000000000000" pitchFamily="2" charset="-79"/>
                        </a:rPr>
                        <a:t> </a:t>
                      </a:r>
                      <a:r>
                        <a:rPr lang="en-US" sz="2400" b="1" dirty="0" smtClean="0">
                          <a:latin typeface="Amatic SC" panose="00000500000000000000" pitchFamily="2" charset="-79"/>
                          <a:cs typeface="Amatic SC" panose="00000500000000000000" pitchFamily="2" charset="-79"/>
                        </a:rPr>
                        <a:t>Values </a:t>
                      </a:r>
                      <a:endParaRPr lang="en-US" sz="2400" b="1" dirty="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smtClean="0">
                          <a:solidFill>
                            <a:srgbClr val="CC66FF"/>
                          </a:solidFill>
                          <a:latin typeface="Amatic SC" panose="00000500000000000000" pitchFamily="2" charset="-79"/>
                          <a:cs typeface="Amatic SC" panose="00000500000000000000" pitchFamily="2" charset="-79"/>
                        </a:rPr>
                        <a:t>Assemblies / Sharing Circles </a:t>
                      </a:r>
                    </a:p>
                    <a:p>
                      <a:pPr algn="ctr"/>
                      <a:endParaRPr lang="en-US" sz="5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base"/>
                      <a:r>
                        <a:rPr lang="en-US" sz="1400" b="1" i="0" dirty="0">
                          <a:solidFill>
                            <a:schemeClr val="bg1">
                              <a:lumMod val="50000"/>
                            </a:schemeClr>
                          </a:solidFill>
                          <a:effectLst/>
                          <a:latin typeface="Century Gothic" panose="020B0502020202020204" pitchFamily="34" charset="0"/>
                        </a:rPr>
                        <a:t>Mutual </a:t>
                      </a:r>
                      <a:r>
                        <a:rPr lang="en-US" sz="1400" b="1" i="0" dirty="0" smtClean="0">
                          <a:solidFill>
                            <a:schemeClr val="bg1">
                              <a:lumMod val="50000"/>
                            </a:schemeClr>
                          </a:solidFill>
                          <a:effectLst/>
                          <a:latin typeface="Century Gothic" panose="020B0502020202020204" pitchFamily="34" charset="0"/>
                        </a:rPr>
                        <a:t>Respect</a:t>
                      </a:r>
                      <a:r>
                        <a:rPr lang="en-US" sz="1400" b="1" i="0" dirty="0">
                          <a:solidFill>
                            <a:schemeClr val="bg1">
                              <a:lumMod val="50000"/>
                            </a:schemeClr>
                          </a:solidFill>
                          <a:effectLst/>
                          <a:latin typeface="Century Gothic" panose="020B0502020202020204" pitchFamily="34" charset="0"/>
                        </a:rPr>
                        <a:t> </a:t>
                      </a:r>
                      <a:endParaRPr lang="en-US" sz="1400" b="1" i="0" dirty="0" smtClean="0">
                        <a:solidFill>
                          <a:schemeClr val="bg1">
                            <a:lumMod val="50000"/>
                          </a:schemeClr>
                        </a:solidFill>
                        <a:effectLst/>
                        <a:latin typeface="Century Gothic" panose="020B0502020202020204" pitchFamily="34" charset="0"/>
                      </a:endParaRPr>
                    </a:p>
                    <a:p>
                      <a:pPr marL="0" indent="0" algn="l">
                        <a:buFont typeface="Arial" panose="020B0604020202020204" pitchFamily="34" charset="0"/>
                        <a:buNone/>
                      </a:pPr>
                      <a:endParaRPr lang="en-US" sz="1400" b="1" i="0" dirty="0">
                        <a:solidFill>
                          <a:schemeClr val="bg1">
                            <a:lumMod val="50000"/>
                          </a:schemeClr>
                        </a:solidFill>
                        <a:effectLst/>
                        <a:latin typeface="Century Gothic" panose="020B0502020202020204" pitchFamily="34" charset="0"/>
                      </a:endParaRP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are all unique. </a:t>
                      </a:r>
                    </a:p>
                    <a:p>
                      <a:pPr marL="0" lv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respect differences between different people and their beliefs in our community, in this country and all around the world.</a:t>
                      </a:r>
                    </a:p>
                    <a:p>
                      <a:pPr marL="0" lvl="0" indent="0" algn="l">
                        <a:buFont typeface="Arial" panose="020B0604020202020204" pitchFamily="34" charset="0"/>
                        <a:buNone/>
                      </a:pPr>
                      <a:r>
                        <a:rPr lang="en-GB" sz="1000" dirty="0" smtClean="0">
                          <a:solidFill>
                            <a:schemeClr val="tx1"/>
                          </a:solidFill>
                          <a:latin typeface="Century Gothic" panose="020B0502020202020204" pitchFamily="34" charset="0"/>
                        </a:rPr>
                        <a:t>- All </a:t>
                      </a:r>
                      <a:r>
                        <a:rPr lang="en-GB" sz="1000" dirty="0">
                          <a:solidFill>
                            <a:schemeClr val="tx1"/>
                          </a:solidFill>
                          <a:latin typeface="Century Gothic" panose="020B0502020202020204" pitchFamily="34" charset="0"/>
                        </a:rPr>
                        <a:t>cultures are </a:t>
                      </a:r>
                      <a:r>
                        <a:rPr lang="en-GB" sz="1000" dirty="0" smtClean="0">
                          <a:solidFill>
                            <a:schemeClr val="tx1"/>
                          </a:solidFill>
                          <a:latin typeface="Century Gothic" panose="020B0502020202020204" pitchFamily="34" charset="0"/>
                        </a:rPr>
                        <a:t>learned, </a:t>
                      </a:r>
                      <a:r>
                        <a:rPr lang="en-GB" sz="1000" dirty="0">
                          <a:solidFill>
                            <a:schemeClr val="tx1"/>
                          </a:solidFill>
                          <a:latin typeface="Century Gothic" panose="020B0502020202020204" pitchFamily="34" charset="0"/>
                        </a:rPr>
                        <a:t>respected, and celebrated. </a:t>
                      </a:r>
                    </a:p>
                    <a:p>
                      <a:pPr marL="0" lvl="0" indent="0" algn="l">
                        <a:buFont typeface="Arial" panose="020B0604020202020204" pitchFamily="34" charset="0"/>
                        <a:buNone/>
                      </a:pPr>
                      <a:endParaRPr lang="en-GB" sz="1000" dirty="0">
                        <a:solidFill>
                          <a:schemeClr val="tx1"/>
                        </a:solidFill>
                        <a:latin typeface="Century Gothic" panose="020B0502020202020204" pitchFamily="34" charset="0"/>
                      </a:endParaRPr>
                    </a:p>
                    <a:p>
                      <a:pPr algn="ctr" rtl="0" fontAlgn="base"/>
                      <a:endParaRPr lang="en-US" sz="1600" b="0" i="0" dirty="0">
                        <a:solidFill>
                          <a:schemeClr val="bg1">
                            <a:lumMod val="50000"/>
                          </a:schemeClr>
                        </a:solidFill>
                        <a:effectLst/>
                        <a:latin typeface="Century Gothic" panose="020B0502020202020204" pitchFamily="34" charset="0"/>
                      </a:endParaRPr>
                    </a:p>
                    <a:p>
                      <a:pPr algn="ctr" rtl="0" fontAlgn="base"/>
                      <a:r>
                        <a:rPr lang="en-US" sz="1600" b="0" i="0" dirty="0">
                          <a:solidFill>
                            <a:schemeClr val="bg1">
                              <a:lumMod val="50000"/>
                            </a:schemeClr>
                          </a:solidFill>
                          <a:effectLst/>
                          <a:latin typeface="Century Gothic" panose="020B0502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rtl="0" fontAlgn="base"/>
                      <a:r>
                        <a:rPr lang="en-US" sz="1400" b="1" i="0" dirty="0" smtClean="0">
                          <a:solidFill>
                            <a:schemeClr val="bg1">
                              <a:lumMod val="50000"/>
                            </a:schemeClr>
                          </a:solidFill>
                          <a:effectLst/>
                          <a:latin typeface="Century Gothic" panose="020B0502020202020204" pitchFamily="34" charset="0"/>
                        </a:rPr>
                        <a:t>Mutual</a:t>
                      </a:r>
                      <a:r>
                        <a:rPr lang="en-US" sz="1400" b="1" i="0" baseline="0" dirty="0" smtClean="0">
                          <a:solidFill>
                            <a:schemeClr val="bg1">
                              <a:lumMod val="50000"/>
                            </a:schemeClr>
                          </a:solidFill>
                          <a:effectLst/>
                          <a:latin typeface="Century Gothic" panose="020B0502020202020204" pitchFamily="34" charset="0"/>
                        </a:rPr>
                        <a:t> </a:t>
                      </a:r>
                      <a:r>
                        <a:rPr lang="en-US" sz="1400" b="1" i="0" dirty="0" smtClean="0">
                          <a:solidFill>
                            <a:schemeClr val="bg1">
                              <a:lumMod val="50000"/>
                            </a:schemeClr>
                          </a:solidFill>
                          <a:effectLst/>
                          <a:latin typeface="Century Gothic" panose="020B0502020202020204" pitchFamily="34" charset="0"/>
                        </a:rPr>
                        <a:t>Tolerance</a:t>
                      </a:r>
                    </a:p>
                    <a:p>
                      <a:pPr algn="ctr" rtl="0" fontAlgn="base"/>
                      <a:r>
                        <a:rPr lang="en-US" sz="1400" b="1" i="0" dirty="0">
                          <a:solidFill>
                            <a:schemeClr val="bg1">
                              <a:lumMod val="50000"/>
                            </a:schemeClr>
                          </a:solidFill>
                          <a:effectLst/>
                          <a:latin typeface="Century Gothic" panose="020B0502020202020204" pitchFamily="34" charset="0"/>
                        </a:rPr>
                        <a:t> </a:t>
                      </a:r>
                    </a:p>
                    <a:p>
                      <a:pPr algn="l" eaLnBrk="1" hangingPunct="1"/>
                      <a:r>
                        <a:rPr lang="en-GB" altLang="en-US" sz="1050" b="0" dirty="0" smtClean="0">
                          <a:latin typeface="Century Gothic" panose="020B0502020202020204" pitchFamily="34" charset="0"/>
                          <a:cs typeface="Amatic SC" panose="00000500000000000000" pitchFamily="2" charset="-79"/>
                        </a:rPr>
                        <a:t>- Everyone </a:t>
                      </a:r>
                      <a:r>
                        <a:rPr lang="en-GB" altLang="en-US" sz="1050" b="0" dirty="0">
                          <a:latin typeface="Century Gothic" panose="020B0502020202020204" pitchFamily="34" charset="0"/>
                          <a:cs typeface="Amatic SC" panose="00000500000000000000" pitchFamily="2" charset="-79"/>
                        </a:rPr>
                        <a:t>is valued, all cultures are celebrated and we all share and respect the opinions of others. </a:t>
                      </a:r>
                    </a:p>
                    <a:p>
                      <a:pPr algn="l" rtl="0" fontAlgn="base"/>
                      <a:r>
                        <a:rPr lang="en-US" sz="1050" b="0" i="0" kern="1200" dirty="0" smtClean="0">
                          <a:solidFill>
                            <a:schemeClr val="dk1"/>
                          </a:solidFill>
                          <a:effectLst/>
                          <a:latin typeface="Century Gothic" panose="020B0502020202020204" pitchFamily="34" charset="0"/>
                          <a:ea typeface="+mn-ea"/>
                          <a:cs typeface="+mn-cs"/>
                        </a:rPr>
                        <a:t>- Mutual </a:t>
                      </a:r>
                      <a:r>
                        <a:rPr lang="en-US" sz="1050" b="0" i="0" kern="1200" dirty="0">
                          <a:solidFill>
                            <a:schemeClr val="dk1"/>
                          </a:solidFill>
                          <a:effectLst/>
                          <a:latin typeface="Century Gothic" panose="020B0502020202020204" pitchFamily="34" charset="0"/>
                          <a:ea typeface="+mn-ea"/>
                          <a:cs typeface="+mn-cs"/>
                        </a:rPr>
                        <a:t>tolerance of those with different faiths and beliefs and for those without faith.</a:t>
                      </a:r>
                      <a:endParaRPr lang="en-US" sz="1050" b="0" i="0" dirty="0">
                        <a:solidFill>
                          <a:schemeClr val="bg1">
                            <a:lumMod val="50000"/>
                          </a:schemeClr>
                        </a:solidFill>
                        <a:effectLst/>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rtl="0" fontAlgn="base"/>
                      <a:r>
                        <a:rPr lang="en-US" sz="1400" b="1" i="0" dirty="0">
                          <a:solidFill>
                            <a:schemeClr val="bg1">
                              <a:lumMod val="50000"/>
                            </a:schemeClr>
                          </a:solidFill>
                          <a:effectLst/>
                          <a:latin typeface="Century Gothic" panose="020B0502020202020204" pitchFamily="34" charset="0"/>
                        </a:rPr>
                        <a:t>Rule of </a:t>
                      </a:r>
                      <a:r>
                        <a:rPr lang="en-US" sz="1400" b="1" i="0" dirty="0" smtClean="0">
                          <a:solidFill>
                            <a:schemeClr val="bg1">
                              <a:lumMod val="50000"/>
                            </a:schemeClr>
                          </a:solidFill>
                          <a:effectLst/>
                          <a:latin typeface="Century Gothic" panose="020B0502020202020204" pitchFamily="34" charset="0"/>
                        </a:rPr>
                        <a:t>Law</a:t>
                      </a:r>
                      <a:r>
                        <a:rPr lang="en-US" sz="1400" b="1" i="0" dirty="0">
                          <a:solidFill>
                            <a:schemeClr val="bg1">
                              <a:lumMod val="50000"/>
                            </a:schemeClr>
                          </a:solidFill>
                          <a:effectLst/>
                          <a:latin typeface="Century Gothic" panose="020B0502020202020204" pitchFamily="34" charset="0"/>
                        </a:rPr>
                        <a:t> </a:t>
                      </a:r>
                      <a:endParaRPr lang="en-US" sz="1400" b="1" i="0" dirty="0" smtClean="0">
                        <a:solidFill>
                          <a:schemeClr val="bg1">
                            <a:lumMod val="50000"/>
                          </a:schemeClr>
                        </a:solidFill>
                        <a:effectLst/>
                        <a:latin typeface="Century Gothic" panose="020B0502020202020204" pitchFamily="34" charset="0"/>
                      </a:endParaRPr>
                    </a:p>
                    <a:p>
                      <a:pPr algn="ctr" rtl="0" fontAlgn="base"/>
                      <a:endParaRPr lang="en-US" sz="1400" b="1" i="0" dirty="0">
                        <a:solidFill>
                          <a:schemeClr val="bg1">
                            <a:lumMod val="50000"/>
                          </a:schemeClr>
                        </a:solidFill>
                        <a:effectLst/>
                        <a:latin typeface="Century Gothic" panose="020B0502020202020204" pitchFamily="34" charset="0"/>
                      </a:endParaRP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all know that we have rules at school that we must follow.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know who to talk to if we do not feel safe.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know right from wrong.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recognise that we are accountable for our actions.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must work together as a team when it is necessary.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rtl="0" fontAlgn="base"/>
                      <a:r>
                        <a:rPr lang="en-US" sz="1400" b="1" i="0" dirty="0">
                          <a:solidFill>
                            <a:schemeClr val="bg1">
                              <a:lumMod val="50000"/>
                            </a:schemeClr>
                          </a:solidFill>
                          <a:effectLst/>
                          <a:latin typeface="Century Gothic" panose="020B0502020202020204" pitchFamily="34" charset="0"/>
                        </a:rPr>
                        <a:t>Individual </a:t>
                      </a:r>
                      <a:r>
                        <a:rPr lang="en-US" sz="1400" b="1" i="0" dirty="0" smtClean="0">
                          <a:solidFill>
                            <a:schemeClr val="bg1">
                              <a:lumMod val="50000"/>
                            </a:schemeClr>
                          </a:solidFill>
                          <a:effectLst/>
                          <a:latin typeface="Century Gothic" panose="020B0502020202020204" pitchFamily="34" charset="0"/>
                        </a:rPr>
                        <a:t>Liberty</a:t>
                      </a:r>
                    </a:p>
                    <a:p>
                      <a:pPr algn="ctr" rtl="0" fontAlgn="base"/>
                      <a:endParaRPr lang="en-US" sz="1400" b="1" i="0" dirty="0">
                        <a:solidFill>
                          <a:schemeClr val="bg1">
                            <a:lumMod val="50000"/>
                          </a:schemeClr>
                        </a:solidFill>
                        <a:effectLst/>
                        <a:latin typeface="Century Gothic" panose="020B0502020202020204" pitchFamily="34" charset="0"/>
                      </a:endParaRP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all have the right to have our own views.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are all respected as individuals.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feel safe to have a go at new activities.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understand and celebrate the fact that everyone is different. </a:t>
                      </a:r>
                    </a:p>
                    <a:p>
                      <a:pPr marL="0" indent="0" algn="l" rtl="0" fontAlgn="base">
                        <a:buFont typeface="Arial" panose="020B0604020202020204" pitchFamily="34" charset="0"/>
                        <a:buNone/>
                      </a:pPr>
                      <a:r>
                        <a:rPr lang="en-US" sz="1000" b="0" i="0" dirty="0">
                          <a:solidFill>
                            <a:schemeClr val="tx1"/>
                          </a:solidFill>
                          <a:effectLst/>
                          <a:latin typeface="Century Gothic" panose="020B0502020202020204" pitchFamily="34" charset="0"/>
                        </a:rPr>
                        <a:t> </a:t>
                      </a:r>
                    </a:p>
                    <a:p>
                      <a:pPr algn="l" rtl="0" fontAlgn="base"/>
                      <a:r>
                        <a:rPr lang="en-US" sz="1600" b="0" i="0" dirty="0">
                          <a:solidFill>
                            <a:schemeClr val="bg1">
                              <a:lumMod val="50000"/>
                            </a:schemeClr>
                          </a:solidFill>
                          <a:effectLst/>
                          <a:latin typeface="Century Gothic" panose="020B0502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rtl="0" fontAlgn="base"/>
                      <a:r>
                        <a:rPr lang="en-US" sz="1400" b="1" i="0" dirty="0" smtClean="0">
                          <a:solidFill>
                            <a:schemeClr val="bg1">
                              <a:lumMod val="50000"/>
                            </a:schemeClr>
                          </a:solidFill>
                          <a:effectLst/>
                          <a:latin typeface="Century Gothic" panose="020B0502020202020204" pitchFamily="34" charset="0"/>
                        </a:rPr>
                        <a:t>Democracy</a:t>
                      </a:r>
                    </a:p>
                    <a:p>
                      <a:pPr algn="ctr" rtl="0" fontAlgn="base"/>
                      <a:endParaRPr lang="en-US" sz="1400" b="1" i="0" dirty="0">
                        <a:solidFill>
                          <a:schemeClr val="bg1">
                            <a:lumMod val="50000"/>
                          </a:schemeClr>
                        </a:solidFill>
                        <a:effectLst/>
                        <a:latin typeface="Century Gothic" panose="020B0502020202020204" pitchFamily="34" charset="0"/>
                      </a:endParaRP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all have the right to be listened to.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respect everyone and we value their different  ideas and opinions.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have the opportunity to play with who we want to play with. </a:t>
                      </a:r>
                    </a:p>
                    <a:p>
                      <a:pPr marL="0" indent="0" algn="l">
                        <a:buFont typeface="Arial" panose="020B0604020202020204" pitchFamily="34" charset="0"/>
                        <a:buNone/>
                      </a:pPr>
                      <a:r>
                        <a:rPr lang="en-GB" sz="1000" dirty="0" smtClean="0">
                          <a:solidFill>
                            <a:schemeClr val="tx1"/>
                          </a:solidFill>
                          <a:latin typeface="Century Gothic" panose="020B0502020202020204" pitchFamily="34" charset="0"/>
                        </a:rPr>
                        <a:t>- We </a:t>
                      </a:r>
                      <a:r>
                        <a:rPr lang="en-GB" sz="1000" dirty="0">
                          <a:solidFill>
                            <a:schemeClr val="tx1"/>
                          </a:solidFill>
                          <a:latin typeface="Century Gothic" panose="020B0502020202020204" pitchFamily="34" charset="0"/>
                        </a:rPr>
                        <a:t>listen with intrigue and value and respect the opinions of others. </a:t>
                      </a:r>
                      <a:r>
                        <a:rPr lang="en-US" sz="1050" b="0" i="0" dirty="0">
                          <a:solidFill>
                            <a:schemeClr val="tx1"/>
                          </a:solidFill>
                          <a:effectLst/>
                          <a:latin typeface="Century Gothic" panose="020B0502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rtl="0" fontAlgn="base"/>
                      <a:r>
                        <a:rPr lang="en-US" sz="1400" b="1" i="0" dirty="0">
                          <a:solidFill>
                            <a:schemeClr val="bg1">
                              <a:lumMod val="50000"/>
                            </a:schemeClr>
                          </a:solidFill>
                          <a:effectLst/>
                          <a:latin typeface="Century Gothic" panose="020B0502020202020204" pitchFamily="34" charset="0"/>
                        </a:rPr>
                        <a:t>Recap all British Values </a:t>
                      </a:r>
                    </a:p>
                    <a:p>
                      <a:pPr algn="l"/>
                      <a:r>
                        <a:rPr lang="en-US" sz="1600" b="0" i="0" kern="1200" dirty="0" smtClean="0">
                          <a:solidFill>
                            <a:schemeClr val="bg1">
                              <a:lumMod val="50000"/>
                            </a:schemeClr>
                          </a:solidFill>
                          <a:effectLst/>
                          <a:latin typeface="Century Gothic" panose="020B0502020202020204" pitchFamily="34" charset="0"/>
                          <a:ea typeface="+mn-ea"/>
                          <a:cs typeface="+mn-cs"/>
                        </a:rPr>
                        <a:t>-</a:t>
                      </a:r>
                      <a:r>
                        <a:rPr lang="en-US" sz="1600" b="0" i="0" kern="1200" baseline="0" dirty="0" smtClean="0">
                          <a:solidFill>
                            <a:schemeClr val="bg1">
                              <a:lumMod val="50000"/>
                            </a:schemeClr>
                          </a:solidFill>
                          <a:effectLst/>
                          <a:latin typeface="Century Gothic" panose="020B0502020202020204" pitchFamily="34" charset="0"/>
                          <a:ea typeface="+mn-ea"/>
                          <a:cs typeface="+mn-cs"/>
                        </a:rPr>
                        <a:t> </a:t>
                      </a:r>
                      <a:r>
                        <a:rPr lang="en-US" sz="1000" b="0" i="0" kern="1200" dirty="0" smtClean="0">
                          <a:solidFill>
                            <a:schemeClr val="dk1"/>
                          </a:solidFill>
                          <a:effectLst/>
                          <a:latin typeface="Century Gothic" panose="020B0502020202020204" pitchFamily="34" charset="0"/>
                          <a:ea typeface="+mn-ea"/>
                          <a:cs typeface="+mn-cs"/>
                        </a:rPr>
                        <a:t>Fundamental </a:t>
                      </a:r>
                      <a:r>
                        <a:rPr lang="en-US" sz="1000" b="0" i="0" kern="1200" dirty="0">
                          <a:solidFill>
                            <a:schemeClr val="dk1"/>
                          </a:solidFill>
                          <a:effectLst/>
                          <a:latin typeface="Century Gothic" panose="020B0502020202020204" pitchFamily="34" charset="0"/>
                          <a:ea typeface="+mn-ea"/>
                          <a:cs typeface="+mn-cs"/>
                        </a:rPr>
                        <a:t>British Values underpin what it is to be a citizen in a modern and diverse Great Britain valuing our community and celebrating diversity of the UK.</a:t>
                      </a:r>
                    </a:p>
                    <a:p>
                      <a:pPr algn="l"/>
                      <a:r>
                        <a:rPr lang="en-US" sz="1000" b="0" i="0" kern="1200" dirty="0" smtClean="0">
                          <a:solidFill>
                            <a:schemeClr val="dk1"/>
                          </a:solidFill>
                          <a:effectLst/>
                          <a:latin typeface="Century Gothic" panose="020B0502020202020204" pitchFamily="34" charset="0"/>
                          <a:ea typeface="+mn-ea"/>
                          <a:cs typeface="+mn-cs"/>
                        </a:rPr>
                        <a:t>- Fundamental </a:t>
                      </a:r>
                      <a:r>
                        <a:rPr lang="en-US" sz="1000" b="0" i="0" kern="1200" dirty="0">
                          <a:solidFill>
                            <a:schemeClr val="dk1"/>
                          </a:solidFill>
                          <a:effectLst/>
                          <a:latin typeface="Century Gothic" panose="020B0502020202020204" pitchFamily="34" charset="0"/>
                          <a:ea typeface="+mn-ea"/>
                          <a:cs typeface="+mn-cs"/>
                        </a:rPr>
                        <a:t>British Values are not exclusive to being British and are shared by other democratic countries.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860817584"/>
                  </a:ext>
                </a:extLst>
              </a:tr>
              <a:tr h="1632141">
                <a:tc>
                  <a:txBody>
                    <a:bodyPr/>
                    <a:lstStyle/>
                    <a:p>
                      <a:pPr algn="ctr"/>
                      <a:r>
                        <a:rPr lang="en-US" sz="2400" b="1" dirty="0">
                          <a:latin typeface="Amatic SC" panose="00000500000000000000" pitchFamily="2" charset="-79"/>
                          <a:cs typeface="Amatic SC" panose="00000500000000000000" pitchFamily="2" charset="-79"/>
                        </a:rPr>
                        <a:t>Assessment opportunities </a:t>
                      </a:r>
                      <a:endParaRPr lang="en-GB"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In-house Baseline </a:t>
                      </a:r>
                      <a:r>
                        <a:rPr lang="en-US" sz="1050" dirty="0">
                          <a:solidFill>
                            <a:schemeClr val="tx1"/>
                          </a:solidFill>
                          <a:latin typeface="Century Gothic" panose="020B0502020202020204" pitchFamily="34" charset="0"/>
                          <a:cs typeface="Amatic SC" panose="00000500000000000000" pitchFamily="2" charset="-79"/>
                        </a:rPr>
                        <a:t>data on </a:t>
                      </a:r>
                      <a:r>
                        <a:rPr lang="en-US" sz="1050" dirty="0" smtClean="0">
                          <a:solidFill>
                            <a:schemeClr val="tx1"/>
                          </a:solidFill>
                          <a:latin typeface="Century Gothic" panose="020B0502020202020204" pitchFamily="34" charset="0"/>
                          <a:cs typeface="Amatic SC" panose="00000500000000000000" pitchFamily="2" charset="-79"/>
                        </a:rPr>
                        <a:t>entry</a:t>
                      </a: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National Baseline</a:t>
                      </a:r>
                      <a:r>
                        <a:rPr lang="en-US" sz="1050" baseline="0" dirty="0" smtClean="0">
                          <a:solidFill>
                            <a:schemeClr val="tx1"/>
                          </a:solidFill>
                          <a:latin typeface="Century Gothic" panose="020B0502020202020204" pitchFamily="34" charset="0"/>
                          <a:cs typeface="Amatic SC" panose="00000500000000000000" pitchFamily="2" charset="-79"/>
                        </a:rPr>
                        <a:t> assessment</a:t>
                      </a:r>
                      <a:endParaRPr lang="en-US" sz="1050" baseline="0" dirty="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US" sz="1050" baseline="0" dirty="0" err="1" smtClean="0">
                          <a:solidFill>
                            <a:schemeClr val="tx1"/>
                          </a:solidFill>
                          <a:latin typeface="Century Gothic" panose="020B0502020202020204" pitchFamily="34" charset="0"/>
                          <a:cs typeface="Amatic SC" panose="00000500000000000000" pitchFamily="2" charset="-79"/>
                        </a:rPr>
                        <a:t>RWInc</a:t>
                      </a:r>
                      <a:r>
                        <a:rPr lang="en-US" sz="1050" baseline="0" dirty="0" smtClean="0">
                          <a:solidFill>
                            <a:schemeClr val="tx1"/>
                          </a:solidFill>
                          <a:latin typeface="Century Gothic" panose="020B0502020202020204" pitchFamily="34" charset="0"/>
                          <a:cs typeface="Amatic SC" panose="00000500000000000000" pitchFamily="2" charset="-79"/>
                        </a:rPr>
                        <a:t> Phonics assessment</a:t>
                      </a:r>
                    </a:p>
                    <a:p>
                      <a:pPr marL="171450" indent="-171450" algn="l">
                        <a:buFont typeface="Arial" panose="020B0604020202020204" pitchFamily="34" charset="0"/>
                        <a:buChar char="•"/>
                      </a:pPr>
                      <a:r>
                        <a:rPr lang="en-US" sz="1050" baseline="0" dirty="0" smtClean="0">
                          <a:solidFill>
                            <a:schemeClr val="tx1"/>
                          </a:solidFill>
                          <a:latin typeface="Century Gothic" panose="020B0502020202020204" pitchFamily="34" charset="0"/>
                          <a:cs typeface="Amatic SC" panose="00000500000000000000" pitchFamily="2" charset="-79"/>
                        </a:rPr>
                        <a:t>EYFS team meetings</a:t>
                      </a:r>
                    </a:p>
                    <a:p>
                      <a:pPr marL="171450" indent="-171450" algn="l">
                        <a:buFont typeface="Arial" panose="020B0604020202020204" pitchFamily="34" charset="0"/>
                        <a:buChar char="•"/>
                      </a:pPr>
                      <a:r>
                        <a:rPr lang="en-US" sz="1050" baseline="0" dirty="0" smtClean="0">
                          <a:solidFill>
                            <a:schemeClr val="tx1"/>
                          </a:solidFill>
                          <a:latin typeface="Century Gothic" panose="020B0502020202020204" pitchFamily="34" charset="0"/>
                          <a:cs typeface="Amatic SC" panose="00000500000000000000" pitchFamily="2" charset="-79"/>
                        </a:rPr>
                        <a:t>DLP &amp; Cluster meetings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err="1" smtClean="0">
                          <a:solidFill>
                            <a:schemeClr val="tx1"/>
                          </a:solidFill>
                          <a:latin typeface="Century Gothic" panose="020B0502020202020204" pitchFamily="34" charset="0"/>
                          <a:cs typeface="Amatic SC" panose="00000500000000000000" pitchFamily="2" charset="-79"/>
                        </a:rPr>
                        <a:t>RWInc</a:t>
                      </a:r>
                      <a:r>
                        <a:rPr lang="en-US" sz="1050" baseline="0" dirty="0" smtClean="0">
                          <a:solidFill>
                            <a:schemeClr val="tx1"/>
                          </a:solidFill>
                          <a:latin typeface="Century Gothic" panose="020B0502020202020204" pitchFamily="34" charset="0"/>
                          <a:cs typeface="Amatic SC" panose="00000500000000000000" pitchFamily="2" charset="-79"/>
                        </a:rPr>
                        <a:t> Phonics assessment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smtClean="0">
                          <a:solidFill>
                            <a:schemeClr val="tx1"/>
                          </a:solidFill>
                          <a:latin typeface="Century Gothic" panose="020B0502020202020204" pitchFamily="34" charset="0"/>
                          <a:cs typeface="Amatic SC" panose="00000500000000000000" pitchFamily="2" charset="-79"/>
                        </a:rPr>
                        <a:t>End of term assessments</a:t>
                      </a: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Pupil </a:t>
                      </a:r>
                      <a:r>
                        <a:rPr lang="en-US" sz="1050" dirty="0">
                          <a:solidFill>
                            <a:schemeClr val="tx1"/>
                          </a:solidFill>
                          <a:latin typeface="Century Gothic" panose="020B0502020202020204" pitchFamily="34" charset="0"/>
                          <a:cs typeface="Amatic SC" panose="00000500000000000000" pitchFamily="2" charset="-79"/>
                        </a:rPr>
                        <a:t>progress meetings</a:t>
                      </a:r>
                    </a:p>
                    <a:p>
                      <a:pPr marL="171450" indent="-171450" algn="l">
                        <a:buFont typeface="Arial" panose="020B0604020202020204" pitchFamily="34" charset="0"/>
                        <a:buChar char="•"/>
                      </a:pPr>
                      <a:r>
                        <a:rPr lang="en-US" sz="1050" dirty="0">
                          <a:solidFill>
                            <a:schemeClr val="tx1"/>
                          </a:solidFill>
                          <a:latin typeface="Century Gothic" panose="020B0502020202020204" pitchFamily="34" charset="0"/>
                          <a:cs typeface="Amatic SC" panose="00000500000000000000" pitchFamily="2" charset="-79"/>
                        </a:rPr>
                        <a:t>Parents evening info </a:t>
                      </a:r>
                    </a:p>
                    <a:p>
                      <a:pPr marL="171450" indent="-171450" algn="l">
                        <a:buFont typeface="Arial" panose="020B0604020202020204" pitchFamily="34" charset="0"/>
                        <a:buChar char="•"/>
                      </a:pPr>
                      <a:r>
                        <a:rPr lang="en-US" sz="1050" dirty="0">
                          <a:solidFill>
                            <a:schemeClr val="tx1"/>
                          </a:solidFill>
                          <a:latin typeface="Century Gothic" panose="020B0502020202020204" pitchFamily="34" charset="0"/>
                          <a:cs typeface="Amatic SC" panose="00000500000000000000" pitchFamily="2" charset="-79"/>
                        </a:rPr>
                        <a:t>EYFS team meetings </a:t>
                      </a:r>
                      <a:endParaRPr lang="en-US" sz="1050" dirty="0" smtClean="0">
                        <a:solidFill>
                          <a:schemeClr val="tx1"/>
                        </a:solidFill>
                        <a:latin typeface="Century Gothic" panose="020B0502020202020204" pitchFamily="34" charset="0"/>
                        <a:cs typeface="Amatic SC" panose="00000500000000000000" pitchFamily="2" charset="-79"/>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smtClean="0">
                          <a:solidFill>
                            <a:schemeClr val="tx1"/>
                          </a:solidFill>
                          <a:latin typeface="Century Gothic" panose="020B0502020202020204" pitchFamily="34" charset="0"/>
                          <a:cs typeface="Amatic SC" panose="00000500000000000000" pitchFamily="2" charset="-79"/>
                        </a:rPr>
                        <a:t>DLP &amp; Cluster meetings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err="1" smtClean="0">
                          <a:solidFill>
                            <a:schemeClr val="tx1"/>
                          </a:solidFill>
                          <a:latin typeface="Century Gothic" panose="020B0502020202020204" pitchFamily="34" charset="0"/>
                          <a:cs typeface="Amatic SC" panose="00000500000000000000" pitchFamily="2" charset="-79"/>
                        </a:rPr>
                        <a:t>RWInc</a:t>
                      </a:r>
                      <a:r>
                        <a:rPr lang="en-US" sz="1050" baseline="0" dirty="0" smtClean="0">
                          <a:solidFill>
                            <a:schemeClr val="tx1"/>
                          </a:solidFill>
                          <a:latin typeface="Century Gothic" panose="020B0502020202020204" pitchFamily="34" charset="0"/>
                          <a:cs typeface="Amatic SC" panose="00000500000000000000" pitchFamily="2" charset="-79"/>
                        </a:rPr>
                        <a:t> Phonics assessment</a:t>
                      </a:r>
                      <a:endParaRPr lang="en-GB" sz="1050" dirty="0" smtClean="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GB" sz="1050" dirty="0" smtClean="0">
                          <a:solidFill>
                            <a:schemeClr val="tx1"/>
                          </a:solidFill>
                          <a:latin typeface="Century Gothic" panose="020B0502020202020204" pitchFamily="34" charset="0"/>
                          <a:cs typeface="Amatic SC" panose="00000500000000000000" pitchFamily="2" charset="-79"/>
                        </a:rPr>
                        <a:t>GLD </a:t>
                      </a:r>
                      <a:r>
                        <a:rPr lang="en-GB" sz="1050" dirty="0">
                          <a:solidFill>
                            <a:schemeClr val="tx1"/>
                          </a:solidFill>
                          <a:latin typeface="Century Gothic" panose="020B0502020202020204" pitchFamily="34" charset="0"/>
                          <a:cs typeface="Amatic SC" panose="00000500000000000000" pitchFamily="2" charset="-79"/>
                        </a:rPr>
                        <a:t>Projections </a:t>
                      </a:r>
                      <a:r>
                        <a:rPr lang="en-GB" sz="1050" dirty="0" smtClean="0">
                          <a:solidFill>
                            <a:schemeClr val="tx1"/>
                          </a:solidFill>
                          <a:latin typeface="Century Gothic" panose="020B0502020202020204" pitchFamily="34" charset="0"/>
                          <a:cs typeface="Amatic SC" panose="00000500000000000000" pitchFamily="2" charset="-79"/>
                        </a:rPr>
                        <a:t>for</a:t>
                      </a:r>
                      <a:r>
                        <a:rPr lang="en-GB" sz="1050" baseline="0" dirty="0" smtClean="0">
                          <a:solidFill>
                            <a:schemeClr val="tx1"/>
                          </a:solidFill>
                          <a:latin typeface="Century Gothic" panose="020B0502020202020204" pitchFamily="34" charset="0"/>
                          <a:cs typeface="Amatic SC" panose="00000500000000000000" pitchFamily="2" charset="-79"/>
                        </a:rPr>
                        <a:t> end of year</a:t>
                      </a:r>
                      <a:endParaRPr lang="en-GB" sz="1050" dirty="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GB" sz="1050" dirty="0" smtClean="0">
                          <a:solidFill>
                            <a:schemeClr val="tx1"/>
                          </a:solidFill>
                          <a:latin typeface="Century Gothic" panose="020B0502020202020204" pitchFamily="34" charset="0"/>
                          <a:cs typeface="Amatic SC" panose="00000500000000000000" pitchFamily="2" charset="-79"/>
                        </a:rPr>
                        <a:t> </a:t>
                      </a:r>
                      <a:r>
                        <a:rPr lang="en-US" sz="1050" dirty="0" smtClean="0">
                          <a:solidFill>
                            <a:schemeClr val="tx1"/>
                          </a:solidFill>
                          <a:latin typeface="Century Gothic" panose="020B0502020202020204" pitchFamily="34" charset="0"/>
                          <a:cs typeface="Amatic SC" panose="00000500000000000000" pitchFamily="2" charset="-79"/>
                        </a:rPr>
                        <a:t>EYFS team meetings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smtClean="0">
                          <a:solidFill>
                            <a:schemeClr val="tx1"/>
                          </a:solidFill>
                          <a:latin typeface="Century Gothic" panose="020B0502020202020204" pitchFamily="34" charset="0"/>
                          <a:cs typeface="Amatic SC" panose="00000500000000000000" pitchFamily="2" charset="-79"/>
                        </a:rPr>
                        <a:t>DLP &amp; Cluster meetings</a:t>
                      </a:r>
                    </a:p>
                    <a:p>
                      <a:pPr algn="l"/>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err="1" smtClean="0">
                          <a:solidFill>
                            <a:schemeClr val="tx1"/>
                          </a:solidFill>
                          <a:latin typeface="Century Gothic" panose="020B0502020202020204" pitchFamily="34" charset="0"/>
                          <a:cs typeface="Amatic SC" panose="00000500000000000000" pitchFamily="2" charset="-79"/>
                        </a:rPr>
                        <a:t>RWInc</a:t>
                      </a:r>
                      <a:r>
                        <a:rPr lang="en-US" sz="1050" baseline="0" dirty="0" smtClean="0">
                          <a:solidFill>
                            <a:schemeClr val="tx1"/>
                          </a:solidFill>
                          <a:latin typeface="Century Gothic" panose="020B0502020202020204" pitchFamily="34" charset="0"/>
                          <a:cs typeface="Amatic SC" panose="00000500000000000000" pitchFamily="2" charset="-79"/>
                        </a:rPr>
                        <a:t> Phonics assessment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smtClean="0">
                          <a:solidFill>
                            <a:schemeClr val="tx1"/>
                          </a:solidFill>
                          <a:latin typeface="Century Gothic" panose="020B0502020202020204" pitchFamily="34" charset="0"/>
                          <a:cs typeface="Amatic SC" panose="00000500000000000000" pitchFamily="2" charset="-79"/>
                        </a:rPr>
                        <a:t>End of term assessments</a:t>
                      </a:r>
                      <a:endParaRPr lang="en-GB" sz="1050" dirty="0" smtClean="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Pupil </a:t>
                      </a:r>
                      <a:r>
                        <a:rPr lang="en-US" sz="1050" dirty="0">
                          <a:solidFill>
                            <a:schemeClr val="tx1"/>
                          </a:solidFill>
                          <a:latin typeface="Century Gothic" panose="020B0502020202020204" pitchFamily="34" charset="0"/>
                          <a:cs typeface="Amatic SC" panose="00000500000000000000" pitchFamily="2" charset="-79"/>
                        </a:rPr>
                        <a:t>progress meetings</a:t>
                      </a:r>
                    </a:p>
                    <a:p>
                      <a:pPr marL="171450" indent="-171450" algn="l">
                        <a:buFont typeface="Arial" panose="020B0604020202020204" pitchFamily="34" charset="0"/>
                        <a:buChar char="•"/>
                      </a:pPr>
                      <a:r>
                        <a:rPr lang="en-US" sz="1050" dirty="0">
                          <a:solidFill>
                            <a:schemeClr val="tx1"/>
                          </a:solidFill>
                          <a:latin typeface="Century Gothic" panose="020B0502020202020204" pitchFamily="34" charset="0"/>
                          <a:cs typeface="Amatic SC" panose="00000500000000000000" pitchFamily="2" charset="-79"/>
                        </a:rPr>
                        <a:t>Parents evening info </a:t>
                      </a: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EYFS team meetings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smtClean="0">
                          <a:solidFill>
                            <a:schemeClr val="tx1"/>
                          </a:solidFill>
                          <a:latin typeface="Century Gothic" panose="020B0502020202020204" pitchFamily="34" charset="0"/>
                          <a:cs typeface="Amatic SC" panose="00000500000000000000" pitchFamily="2" charset="-79"/>
                        </a:rPr>
                        <a:t>DLP &amp; Cluster meetings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err="1" smtClean="0">
                          <a:solidFill>
                            <a:schemeClr val="tx1"/>
                          </a:solidFill>
                          <a:latin typeface="Century Gothic" panose="020B0502020202020204" pitchFamily="34" charset="0"/>
                          <a:cs typeface="Amatic SC" panose="00000500000000000000" pitchFamily="2" charset="-79"/>
                        </a:rPr>
                        <a:t>RWInc</a:t>
                      </a:r>
                      <a:r>
                        <a:rPr lang="en-US" sz="1050" baseline="0" dirty="0" smtClean="0">
                          <a:solidFill>
                            <a:schemeClr val="tx1"/>
                          </a:solidFill>
                          <a:latin typeface="Century Gothic" panose="020B0502020202020204" pitchFamily="34" charset="0"/>
                          <a:cs typeface="Amatic SC" panose="00000500000000000000" pitchFamily="2" charset="-79"/>
                        </a:rPr>
                        <a:t> Phonics assessment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smtClean="0">
                          <a:solidFill>
                            <a:schemeClr val="tx1"/>
                          </a:solidFill>
                          <a:latin typeface="Century Gothic" panose="020B0502020202020204" pitchFamily="34" charset="0"/>
                          <a:cs typeface="Amatic SC" panose="00000500000000000000" pitchFamily="2" charset="-79"/>
                        </a:rPr>
                        <a:t>Pupil progress meetings</a:t>
                      </a:r>
                      <a:endParaRPr lang="en-US" sz="1050" baseline="0" dirty="0" smtClean="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EYFS team meetings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smtClean="0">
                          <a:solidFill>
                            <a:schemeClr val="tx1"/>
                          </a:solidFill>
                          <a:latin typeface="Century Gothic" panose="020B0502020202020204" pitchFamily="34" charset="0"/>
                          <a:cs typeface="Amatic SC" panose="00000500000000000000" pitchFamily="2" charset="-79"/>
                        </a:rPr>
                        <a:t>DLP &amp; Cluster meetings</a:t>
                      </a:r>
                    </a:p>
                    <a:p>
                      <a:pPr algn="l"/>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aseline="0" dirty="0" err="1" smtClean="0">
                          <a:solidFill>
                            <a:schemeClr val="tx1"/>
                          </a:solidFill>
                          <a:latin typeface="Century Gothic" panose="020B0502020202020204" pitchFamily="34" charset="0"/>
                          <a:cs typeface="Amatic SC" panose="00000500000000000000" pitchFamily="2" charset="-79"/>
                        </a:rPr>
                        <a:t>RWInc</a:t>
                      </a:r>
                      <a:r>
                        <a:rPr lang="en-US" sz="1050" baseline="0" dirty="0" smtClean="0">
                          <a:solidFill>
                            <a:schemeClr val="tx1"/>
                          </a:solidFill>
                          <a:latin typeface="Century Gothic" panose="020B0502020202020204" pitchFamily="34" charset="0"/>
                          <a:cs typeface="Amatic SC" panose="00000500000000000000" pitchFamily="2" charset="-79"/>
                        </a:rPr>
                        <a:t> Phonics assessment</a:t>
                      </a: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Pupil </a:t>
                      </a:r>
                      <a:r>
                        <a:rPr lang="en-US" sz="1050" dirty="0">
                          <a:solidFill>
                            <a:schemeClr val="tx1"/>
                          </a:solidFill>
                          <a:latin typeface="Century Gothic" panose="020B0502020202020204" pitchFamily="34" charset="0"/>
                          <a:cs typeface="Amatic SC" panose="00000500000000000000" pitchFamily="2" charset="-79"/>
                        </a:rPr>
                        <a:t>progress meetings</a:t>
                      </a:r>
                    </a:p>
                    <a:p>
                      <a:pPr marL="171450" indent="-171450" algn="l">
                        <a:buFont typeface="Arial" panose="020B0604020202020204" pitchFamily="34" charset="0"/>
                        <a:buChar char="•"/>
                      </a:pPr>
                      <a:r>
                        <a:rPr lang="en-GB" sz="1050" dirty="0" smtClean="0">
                          <a:solidFill>
                            <a:schemeClr val="tx1"/>
                          </a:solidFill>
                          <a:latin typeface="Century Gothic" panose="020B0502020202020204" pitchFamily="34" charset="0"/>
                          <a:cs typeface="Amatic SC" panose="00000500000000000000" pitchFamily="2" charset="-79"/>
                        </a:rPr>
                        <a:t>End</a:t>
                      </a:r>
                      <a:r>
                        <a:rPr lang="en-GB" sz="1050" baseline="0" dirty="0" smtClean="0">
                          <a:solidFill>
                            <a:schemeClr val="tx1"/>
                          </a:solidFill>
                          <a:latin typeface="Century Gothic" panose="020B0502020202020204" pitchFamily="34" charset="0"/>
                          <a:cs typeface="Amatic SC" panose="00000500000000000000" pitchFamily="2" charset="-79"/>
                        </a:rPr>
                        <a:t> of year </a:t>
                      </a:r>
                      <a:r>
                        <a:rPr lang="en-GB" sz="1050" dirty="0" smtClean="0">
                          <a:solidFill>
                            <a:schemeClr val="tx1"/>
                          </a:solidFill>
                          <a:latin typeface="Century Gothic" panose="020B0502020202020204" pitchFamily="34" charset="0"/>
                          <a:cs typeface="Amatic SC" panose="00000500000000000000" pitchFamily="2" charset="-79"/>
                        </a:rPr>
                        <a:t>data </a:t>
                      </a:r>
                    </a:p>
                    <a:p>
                      <a:pPr marL="171450" indent="-171450" algn="l">
                        <a:buFont typeface="Arial" panose="020B0604020202020204" pitchFamily="34" charset="0"/>
                        <a:buChar char="•"/>
                      </a:pPr>
                      <a:r>
                        <a:rPr lang="en-US" sz="1050" baseline="0" dirty="0" smtClean="0">
                          <a:solidFill>
                            <a:schemeClr val="tx1"/>
                          </a:solidFill>
                          <a:latin typeface="Century Gothic" panose="020B0502020202020204" pitchFamily="34" charset="0"/>
                          <a:cs typeface="Amatic SC" panose="00000500000000000000" pitchFamily="2" charset="-79"/>
                        </a:rPr>
                        <a:t>EYFS team meetings</a:t>
                      </a:r>
                    </a:p>
                    <a:p>
                      <a:pPr marL="171450" indent="-171450" algn="l">
                        <a:buFont typeface="Arial" panose="020B0604020202020204" pitchFamily="34" charset="0"/>
                        <a:buChar char="•"/>
                      </a:pPr>
                      <a:r>
                        <a:rPr lang="en-US" sz="1050" baseline="0" dirty="0" smtClean="0">
                          <a:solidFill>
                            <a:schemeClr val="tx1"/>
                          </a:solidFill>
                          <a:latin typeface="Century Gothic" panose="020B0502020202020204" pitchFamily="34" charset="0"/>
                          <a:cs typeface="Amatic SC" panose="00000500000000000000" pitchFamily="2" charset="-79"/>
                        </a:rPr>
                        <a:t>DLP &amp; Cluster meetings</a:t>
                      </a:r>
                    </a:p>
                    <a:p>
                      <a:pPr marL="0" indent="0" algn="l">
                        <a:buFont typeface="Arial" panose="020B0604020202020204" pitchFamily="34" charset="0"/>
                        <a:buNone/>
                      </a:pPr>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1168966">
                <a:tc>
                  <a:txBody>
                    <a:bodyPr/>
                    <a:lstStyle/>
                    <a:p>
                      <a:pPr algn="ctr"/>
                      <a:r>
                        <a:rPr lang="en-US" sz="2400" b="1" dirty="0">
                          <a:latin typeface="Amatic SC" panose="00000500000000000000" pitchFamily="2" charset="-79"/>
                          <a:cs typeface="Amatic SC" panose="00000500000000000000" pitchFamily="2" charset="-79"/>
                        </a:rPr>
                        <a:t>Parental </a:t>
                      </a:r>
                    </a:p>
                    <a:p>
                      <a:pPr algn="ctr"/>
                      <a:r>
                        <a:rPr lang="en-US" sz="2400" b="1" dirty="0">
                          <a:latin typeface="Amatic SC" panose="00000500000000000000" pitchFamily="2" charset="-79"/>
                          <a:cs typeface="Amatic SC" panose="00000500000000000000" pitchFamily="2" charset="-79"/>
                        </a:rPr>
                        <a:t>Involvement </a:t>
                      </a:r>
                      <a:endParaRPr lang="en-GB" sz="2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Welcome</a:t>
                      </a:r>
                      <a:r>
                        <a:rPr lang="en-US" sz="1050" baseline="0" dirty="0" smtClean="0">
                          <a:solidFill>
                            <a:schemeClr val="tx1"/>
                          </a:solidFill>
                          <a:latin typeface="Century Gothic" panose="020B0502020202020204" pitchFamily="34" charset="0"/>
                          <a:cs typeface="Amatic SC" panose="00000500000000000000" pitchFamily="2" charset="-79"/>
                        </a:rPr>
                        <a:t> Meeting</a:t>
                      </a:r>
                      <a:endParaRPr lang="en-US" sz="1050" dirty="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US" sz="1050" dirty="0">
                          <a:solidFill>
                            <a:schemeClr val="tx1"/>
                          </a:solidFill>
                          <a:latin typeface="Century Gothic" panose="020B0502020202020204" pitchFamily="34" charset="0"/>
                          <a:cs typeface="Amatic SC" panose="00000500000000000000" pitchFamily="2" charset="-79"/>
                        </a:rPr>
                        <a:t>Harvest Assembly </a:t>
                      </a:r>
                      <a:endParaRPr lang="en-US" sz="1050" dirty="0" smtClean="0">
                        <a:solidFill>
                          <a:schemeClr val="tx1"/>
                        </a:solidFill>
                        <a:latin typeface="Century Gothic" panose="020B0502020202020204" pitchFamily="34" charset="0"/>
                        <a:cs typeface="Amatic SC" panose="00000500000000000000" pitchFamily="2" charset="-79"/>
                      </a:endParaRP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Reception</a:t>
                      </a:r>
                      <a:r>
                        <a:rPr lang="en-US" sz="1050" baseline="0" dirty="0" smtClean="0">
                          <a:solidFill>
                            <a:schemeClr val="tx1"/>
                          </a:solidFill>
                          <a:latin typeface="Century Gothic" panose="020B0502020202020204" pitchFamily="34" charset="0"/>
                          <a:cs typeface="Amatic SC" panose="00000500000000000000" pitchFamily="2" charset="-79"/>
                        </a:rPr>
                        <a:t> Blog</a:t>
                      </a:r>
                    </a:p>
                    <a:p>
                      <a:pPr marL="171450" indent="-171450" algn="l">
                        <a:buFont typeface="Arial" panose="020B0604020202020204" pitchFamily="34" charset="0"/>
                        <a:buChar char="•"/>
                      </a:pPr>
                      <a:r>
                        <a:rPr lang="en-US" sz="1050" baseline="0" dirty="0" smtClean="0">
                          <a:solidFill>
                            <a:schemeClr val="tx1"/>
                          </a:solidFill>
                          <a:latin typeface="Century Gothic" panose="020B0502020202020204" pitchFamily="34" charset="0"/>
                          <a:cs typeface="Amatic SC" panose="00000500000000000000" pitchFamily="2" charset="-79"/>
                        </a:rPr>
                        <a:t>Tapestry Learning Journey</a:t>
                      </a:r>
                      <a:endParaRPr lang="en-US" sz="1050" dirty="0">
                        <a:solidFill>
                          <a:schemeClr val="tx1"/>
                        </a:solidFill>
                        <a:latin typeface="Century Gothic" panose="020B0502020202020204" pitchFamily="34" charset="0"/>
                        <a:cs typeface="Amatic SC" panose="00000500000000000000" pitchFamily="2" charset="-79"/>
                      </a:endParaRPr>
                    </a:p>
                    <a:p>
                      <a:pPr algn="l"/>
                      <a:r>
                        <a:rPr lang="en-US" sz="1050" dirty="0">
                          <a:solidFill>
                            <a:schemeClr val="tx1"/>
                          </a:solidFill>
                          <a:latin typeface="Century Gothic" panose="020B0502020202020204" pitchFamily="34" charset="0"/>
                          <a:cs typeface="Amatic SC" panose="00000500000000000000" pitchFamily="2" charset="-79"/>
                        </a:rPr>
                        <a:t> </a:t>
                      </a:r>
                    </a:p>
                    <a:p>
                      <a:pPr algn="ctr"/>
                      <a:r>
                        <a:rPr lang="en-US" sz="1050" dirty="0">
                          <a:solidFill>
                            <a:schemeClr val="tx1"/>
                          </a:solidFill>
                          <a:latin typeface="Century Gothic" panose="020B0502020202020204" pitchFamily="34" charset="0"/>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dirty="0" smtClean="0">
                          <a:solidFill>
                            <a:schemeClr val="tx1"/>
                          </a:solidFill>
                          <a:latin typeface="Century Gothic" panose="020B0502020202020204" pitchFamily="34" charset="0"/>
                          <a:cs typeface="Amatic SC" panose="00000500000000000000" pitchFamily="2" charset="-79"/>
                        </a:rPr>
                        <a:t>Nativity</a:t>
                      </a:r>
                      <a:endParaRPr lang="en-GB" sz="1050" dirty="0">
                        <a:solidFill>
                          <a:schemeClr val="tx1"/>
                        </a:solidFill>
                        <a:latin typeface="Century Gothic" panose="020B050202020202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dirty="0">
                          <a:solidFill>
                            <a:schemeClr val="tx1"/>
                          </a:solidFill>
                          <a:latin typeface="Century Gothic" panose="020B0502020202020204" pitchFamily="34" charset="0"/>
                          <a:cs typeface="Amatic SC" panose="00000500000000000000" pitchFamily="2" charset="-79"/>
                        </a:rPr>
                        <a:t>Parents Evening </a:t>
                      </a:r>
                    </a:p>
                    <a:p>
                      <a:pPr marL="171450" indent="-171450" algn="l">
                        <a:buFont typeface="Arial" panose="020B0604020202020204" pitchFamily="34" charset="0"/>
                        <a:buChar char="•"/>
                      </a:pPr>
                      <a:r>
                        <a:rPr lang="en-US" sz="1050" dirty="0" smtClean="0">
                          <a:solidFill>
                            <a:schemeClr val="tx1"/>
                          </a:solidFill>
                          <a:latin typeface="Century Gothic" panose="020B0502020202020204" pitchFamily="34" charset="0"/>
                          <a:cs typeface="Amatic SC" panose="00000500000000000000" pitchFamily="2" charset="-79"/>
                        </a:rPr>
                        <a:t>Reception</a:t>
                      </a:r>
                      <a:r>
                        <a:rPr lang="en-US" sz="1050" baseline="0" dirty="0" smtClean="0">
                          <a:solidFill>
                            <a:schemeClr val="tx1"/>
                          </a:solidFill>
                          <a:latin typeface="Century Gothic" panose="020B0502020202020204" pitchFamily="34" charset="0"/>
                          <a:cs typeface="Amatic SC" panose="00000500000000000000" pitchFamily="2" charset="-79"/>
                        </a:rPr>
                        <a:t> Blog</a:t>
                      </a:r>
                    </a:p>
                    <a:p>
                      <a:pPr marL="171450" indent="-171450" algn="l">
                        <a:buFont typeface="Arial" panose="020B0604020202020204" pitchFamily="34" charset="0"/>
                        <a:buChar char="•"/>
                      </a:pPr>
                      <a:r>
                        <a:rPr lang="en-US" sz="1050" baseline="0" dirty="0" smtClean="0">
                          <a:solidFill>
                            <a:schemeClr val="tx1"/>
                          </a:solidFill>
                          <a:latin typeface="Century Gothic" panose="020B0502020202020204" pitchFamily="34" charset="0"/>
                          <a:cs typeface="Amatic SC" panose="00000500000000000000" pitchFamily="2" charset="-79"/>
                        </a:rPr>
                        <a:t>Tapestry Learning Journey</a:t>
                      </a:r>
                      <a:endParaRPr lang="en-US" sz="1050" dirty="0" smtClean="0">
                        <a:solidFill>
                          <a:schemeClr val="tx1"/>
                        </a:solidFill>
                        <a:latin typeface="Century Gothic" panose="020B0502020202020204" pitchFamily="34" charset="0"/>
                        <a:cs typeface="Amatic SC" panose="00000500000000000000" pitchFamily="2" charset="-79"/>
                      </a:endParaRPr>
                    </a:p>
                    <a:p>
                      <a:pPr algn="l"/>
                      <a:r>
                        <a:rPr lang="en-US" sz="1050" dirty="0" smtClean="0">
                          <a:solidFill>
                            <a:schemeClr val="tx1"/>
                          </a:solidFill>
                          <a:latin typeface="Century Gothic" panose="020B0502020202020204" pitchFamily="34" charset="0"/>
                          <a:cs typeface="Amatic SC" panose="00000500000000000000" pitchFamily="2" charset="-79"/>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Century Gothic" panose="020B0502020202020204" pitchFamily="34" charset="0"/>
                          <a:cs typeface="Amatic SC" panose="00000500000000000000" pitchFamily="2" charset="-79"/>
                        </a:rPr>
                        <a:t>Proud Clouds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Parents Evening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Art workshop / Gallery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Share a 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Century Gothic" panose="020B0502020202020204" pitchFamily="34" charset="0"/>
                          <a:cs typeface="Amatic SC" panose="00000500000000000000" pitchFamily="2" charset="-79"/>
                        </a:rPr>
                        <a:t>Proud Clouds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Share a story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err="1">
                          <a:solidFill>
                            <a:schemeClr val="tx1"/>
                          </a:solidFill>
                          <a:latin typeface="Century Gothic" panose="020B0502020202020204" pitchFamily="34" charset="0"/>
                          <a:cs typeface="Amatic SC" panose="00000500000000000000" pitchFamily="2" charset="-79"/>
                        </a:rPr>
                        <a:t>Maths</a:t>
                      </a:r>
                      <a:r>
                        <a:rPr lang="en-US" sz="1050" dirty="0">
                          <a:solidFill>
                            <a:schemeClr val="tx1"/>
                          </a:solidFill>
                          <a:latin typeface="Century Gothic" panose="020B0502020202020204" pitchFamily="34" charset="0"/>
                          <a:cs typeface="Amatic SC" panose="00000500000000000000" pitchFamily="2" charset="-79"/>
                        </a:rPr>
                        <a:t> Morning – Look how far we have come!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Century Gothic" panose="020B0502020202020204" pitchFamily="34" charset="0"/>
                          <a:cs typeface="Amatic SC" panose="00000500000000000000" pitchFamily="2" charset="-79"/>
                        </a:rPr>
                        <a:t>Proud Clouds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Share a story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Parents Evening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Century Gothic" panose="020B0502020202020204" pitchFamily="34" charset="0"/>
                          <a:cs typeface="Amatic SC" panose="00000500000000000000" pitchFamily="2" charset="-79"/>
                        </a:rPr>
                        <a:t>Parent’s Picnic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984788128"/>
                  </a:ext>
                </a:extLst>
              </a:tr>
            </a:tbl>
          </a:graphicData>
        </a:graphic>
      </p:graphicFrame>
    </p:spTree>
    <p:extLst>
      <p:ext uri="{BB962C8B-B14F-4D97-AF65-F5344CB8AC3E}">
        <p14:creationId xmlns:p14="http://schemas.microsoft.com/office/powerpoint/2010/main" val="447986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830382087"/>
              </p:ext>
            </p:extLst>
          </p:nvPr>
        </p:nvGraphicFramePr>
        <p:xfrm>
          <a:off x="176462" y="573960"/>
          <a:ext cx="11839073" cy="6064677"/>
        </p:xfrm>
        <a:graphic>
          <a:graphicData uri="http://schemas.openxmlformats.org/drawingml/2006/table">
            <a:tbl>
              <a:tblPr firstRow="1" bandRow="1">
                <a:tableStyleId>{5C22544A-7EE6-4342-B048-85BDC9FD1C3A}</a:tableStyleId>
              </a:tblPr>
              <a:tblGrid>
                <a:gridCol w="2321610">
                  <a:extLst>
                    <a:ext uri="{9D8B030D-6E8A-4147-A177-3AD203B41FA5}">
                      <a16:colId xmlns:a16="http://schemas.microsoft.com/office/drawing/2014/main" xmlns="" val="2865123548"/>
                    </a:ext>
                  </a:extLst>
                </a:gridCol>
                <a:gridCol w="2344713">
                  <a:extLst>
                    <a:ext uri="{9D8B030D-6E8A-4147-A177-3AD203B41FA5}">
                      <a16:colId xmlns:a16="http://schemas.microsoft.com/office/drawing/2014/main" xmlns="" val="2690459710"/>
                    </a:ext>
                  </a:extLst>
                </a:gridCol>
                <a:gridCol w="2367814">
                  <a:extLst>
                    <a:ext uri="{9D8B030D-6E8A-4147-A177-3AD203B41FA5}">
                      <a16:colId xmlns:a16="http://schemas.microsoft.com/office/drawing/2014/main" xmlns="" val="1848787987"/>
                    </a:ext>
                  </a:extLst>
                </a:gridCol>
                <a:gridCol w="2390917">
                  <a:extLst>
                    <a:ext uri="{9D8B030D-6E8A-4147-A177-3AD203B41FA5}">
                      <a16:colId xmlns:a16="http://schemas.microsoft.com/office/drawing/2014/main" xmlns="" val="1626726412"/>
                    </a:ext>
                  </a:extLst>
                </a:gridCol>
                <a:gridCol w="2414019">
                  <a:extLst>
                    <a:ext uri="{9D8B030D-6E8A-4147-A177-3AD203B41FA5}">
                      <a16:colId xmlns:a16="http://schemas.microsoft.com/office/drawing/2014/main" xmlns="" val="3189764146"/>
                    </a:ext>
                  </a:extLst>
                </a:gridCol>
              </a:tblGrid>
              <a:tr h="425877">
                <a:tc>
                  <a:txBody>
                    <a:bodyPr/>
                    <a:lstStyle/>
                    <a:p>
                      <a:pPr algn="ctr"/>
                      <a:r>
                        <a:rPr lang="en-US" sz="2000" dirty="0" smtClean="0">
                          <a:solidFill>
                            <a:schemeClr val="bg1">
                              <a:lumMod val="50000"/>
                            </a:schemeClr>
                          </a:solidFill>
                          <a:latin typeface="Amatic SC" panose="00000500000000000000" pitchFamily="2" charset="-79"/>
                          <a:cs typeface="Amatic SC" panose="00000500000000000000" pitchFamily="2" charset="-79"/>
                        </a:rPr>
                        <a:t>BAME</a:t>
                      </a:r>
                      <a:r>
                        <a:rPr lang="en-US" sz="2000" baseline="0" dirty="0" smtClean="0">
                          <a:solidFill>
                            <a:schemeClr val="bg1">
                              <a:lumMod val="50000"/>
                            </a:schemeClr>
                          </a:solidFill>
                          <a:latin typeface="Amatic SC" panose="00000500000000000000" pitchFamily="2" charset="-79"/>
                          <a:cs typeface="Amatic SC" panose="00000500000000000000" pitchFamily="2" charset="-79"/>
                        </a:rPr>
                        <a:t> MAIN CAHARCTERS</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bg1">
                              <a:lumMod val="50000"/>
                            </a:schemeClr>
                          </a:solidFill>
                          <a:latin typeface="Amatic SC" panose="00000500000000000000" pitchFamily="2" charset="-79"/>
                          <a:cs typeface="Amatic SC" panose="00000500000000000000" pitchFamily="2" charset="-79"/>
                        </a:rPr>
                        <a:t>CUTLURAL</a:t>
                      </a:r>
                      <a:r>
                        <a:rPr lang="en-US" sz="2000" baseline="0" dirty="0" smtClean="0">
                          <a:solidFill>
                            <a:schemeClr val="bg1">
                              <a:lumMod val="50000"/>
                            </a:schemeClr>
                          </a:solidFill>
                          <a:latin typeface="Amatic SC" panose="00000500000000000000" pitchFamily="2" charset="-79"/>
                          <a:cs typeface="Amatic SC" panose="00000500000000000000" pitchFamily="2" charset="-79"/>
                        </a:rPr>
                        <a:t> DIVERSITY</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smtClean="0">
                          <a:solidFill>
                            <a:schemeClr val="bg1">
                              <a:lumMod val="50000"/>
                            </a:schemeClr>
                          </a:solidFill>
                          <a:latin typeface="Amatic SC" panose="00000500000000000000" pitchFamily="2" charset="-79"/>
                          <a:cs typeface="Amatic SC" panose="00000500000000000000" pitchFamily="2" charset="-79"/>
                        </a:rPr>
                        <a:t>NEURODIVERSITY</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smtClean="0">
                          <a:solidFill>
                            <a:schemeClr val="bg1">
                              <a:lumMod val="50000"/>
                            </a:schemeClr>
                          </a:solidFill>
                          <a:latin typeface="Amatic SC" panose="00000500000000000000" pitchFamily="2" charset="-79"/>
                          <a:cs typeface="Amatic SC" panose="00000500000000000000" pitchFamily="2" charset="-79"/>
                        </a:rPr>
                        <a:t>PHYSICAL</a:t>
                      </a:r>
                      <a:r>
                        <a:rPr lang="en-US" sz="2000" baseline="0" dirty="0" smtClean="0">
                          <a:solidFill>
                            <a:schemeClr val="bg1">
                              <a:lumMod val="50000"/>
                            </a:schemeClr>
                          </a:solidFill>
                          <a:latin typeface="Amatic SC" panose="00000500000000000000" pitchFamily="2" charset="-79"/>
                          <a:cs typeface="Amatic SC" panose="00000500000000000000" pitchFamily="2" charset="-79"/>
                        </a:rPr>
                        <a:t> DISABILITIES</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smtClean="0">
                          <a:solidFill>
                            <a:schemeClr val="bg1">
                              <a:lumMod val="50000"/>
                            </a:schemeClr>
                          </a:solidFill>
                          <a:latin typeface="Amatic SC" panose="00000500000000000000" pitchFamily="2" charset="-79"/>
                          <a:cs typeface="Amatic SC" panose="00000500000000000000" pitchFamily="2" charset="-79"/>
                        </a:rPr>
                        <a:t>DIFFERENT</a:t>
                      </a:r>
                      <a:r>
                        <a:rPr lang="en-US" sz="2000" baseline="0" dirty="0" smtClean="0">
                          <a:solidFill>
                            <a:schemeClr val="bg1">
                              <a:lumMod val="50000"/>
                            </a:schemeClr>
                          </a:solidFill>
                          <a:latin typeface="Amatic SC" panose="00000500000000000000" pitchFamily="2" charset="-79"/>
                          <a:cs typeface="Amatic SC" panose="00000500000000000000" pitchFamily="2" charset="-79"/>
                        </a:rPr>
                        <a:t> FAMILIES</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5411647">
                <a:tc>
                  <a:txBody>
                    <a:bodyPr/>
                    <a:lstStyle/>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So Much</a:t>
                      </a:r>
                      <a:r>
                        <a:rPr lang="en-US" sz="1400" b="0" baseline="0" dirty="0" smtClean="0">
                          <a:solidFill>
                            <a:schemeClr val="tx1"/>
                          </a:solidFill>
                          <a:latin typeface="Century Gothic" panose="020B0502020202020204" pitchFamily="34" charset="0"/>
                          <a:cs typeface="Amatic SC" panose="00000500000000000000" pitchFamily="2" charset="-79"/>
                        </a:rPr>
                        <a:t> by Trish Cooke &amp; Helen </a:t>
                      </a:r>
                      <a:r>
                        <a:rPr lang="en-US" sz="1400" b="0" baseline="0" dirty="0" err="1" smtClean="0">
                          <a:solidFill>
                            <a:schemeClr val="tx1"/>
                          </a:solidFill>
                          <a:latin typeface="Century Gothic" panose="020B0502020202020204" pitchFamily="34" charset="0"/>
                          <a:cs typeface="Amatic SC" panose="00000500000000000000" pitchFamily="2" charset="-79"/>
                        </a:rPr>
                        <a:t>Oxenbury</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Lulu’s First Day by Anna </a:t>
                      </a:r>
                      <a:r>
                        <a:rPr lang="en-US" sz="1400" b="0" baseline="0" dirty="0" err="1" smtClean="0">
                          <a:solidFill>
                            <a:schemeClr val="tx1"/>
                          </a:solidFill>
                          <a:latin typeface="Century Gothic" panose="020B0502020202020204" pitchFamily="34" charset="0"/>
                          <a:cs typeface="Amatic SC" panose="00000500000000000000" pitchFamily="2" charset="-79"/>
                        </a:rPr>
                        <a:t>McQuinn</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Baby Goes to Market by </a:t>
                      </a:r>
                      <a:r>
                        <a:rPr lang="en-US" sz="1400" b="0" baseline="0" dirty="0" err="1" smtClean="0">
                          <a:solidFill>
                            <a:schemeClr val="tx1"/>
                          </a:solidFill>
                          <a:latin typeface="Century Gothic" panose="020B0502020202020204" pitchFamily="34" charset="0"/>
                          <a:cs typeface="Amatic SC" panose="00000500000000000000" pitchFamily="2" charset="-79"/>
                        </a:rPr>
                        <a:t>Atinuke</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Jabari Jumps by Gaia Cornwall</a:t>
                      </a: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Izzy Gizmo by Pip </a:t>
                      </a:r>
                      <a:r>
                        <a:rPr lang="en-US" sz="1400" b="0" baseline="0" dirty="0" err="1" smtClean="0">
                          <a:solidFill>
                            <a:schemeClr val="tx1"/>
                          </a:solidFill>
                          <a:latin typeface="Century Gothic" panose="020B0502020202020204" pitchFamily="34" charset="0"/>
                          <a:cs typeface="Amatic SC" panose="00000500000000000000" pitchFamily="2" charset="-79"/>
                        </a:rPr>
                        <a:t>Jone</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Little People Big Dreams by Isabelle Sanchez </a:t>
                      </a:r>
                      <a:r>
                        <a:rPr lang="en-US" sz="1400" b="0" baseline="0" dirty="0" err="1" smtClean="0">
                          <a:solidFill>
                            <a:schemeClr val="tx1"/>
                          </a:solidFill>
                          <a:latin typeface="Century Gothic" panose="020B0502020202020204" pitchFamily="34" charset="0"/>
                          <a:cs typeface="Amatic SC" panose="00000500000000000000" pitchFamily="2" charset="-79"/>
                        </a:rPr>
                        <a:t>Vegara</a:t>
                      </a:r>
                      <a:endParaRPr lang="en-GB" sz="140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The Big</a:t>
                      </a:r>
                      <a:r>
                        <a:rPr lang="en-US" sz="1400" b="0" baseline="0" dirty="0" smtClean="0">
                          <a:solidFill>
                            <a:schemeClr val="tx1"/>
                          </a:solidFill>
                          <a:latin typeface="Century Gothic" panose="020B0502020202020204" pitchFamily="34" charset="0"/>
                          <a:cs typeface="Amatic SC" panose="00000500000000000000" pitchFamily="2" charset="-79"/>
                        </a:rPr>
                        <a:t> Book of    Families by Hoffman Mary</a:t>
                      </a:r>
                    </a:p>
                    <a:p>
                      <a:pPr algn="l"/>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Maisie’s</a:t>
                      </a:r>
                      <a:r>
                        <a:rPr lang="en-US" sz="1400" b="0" baseline="0" dirty="0" smtClean="0">
                          <a:solidFill>
                            <a:schemeClr val="tx1"/>
                          </a:solidFill>
                          <a:latin typeface="Century Gothic" panose="020B0502020202020204" pitchFamily="34" charset="0"/>
                          <a:cs typeface="Amatic SC" panose="00000500000000000000" pitchFamily="2" charset="-79"/>
                        </a:rPr>
                        <a:t> Scrapbook by Samuel </a:t>
                      </a:r>
                      <a:r>
                        <a:rPr lang="en-US" sz="1400" b="0" baseline="0" dirty="0" err="1" smtClean="0">
                          <a:solidFill>
                            <a:schemeClr val="tx1"/>
                          </a:solidFill>
                          <a:latin typeface="Century Gothic" panose="020B0502020202020204" pitchFamily="34" charset="0"/>
                          <a:cs typeface="Amatic SC" panose="00000500000000000000" pitchFamily="2" charset="-79"/>
                        </a:rPr>
                        <a:t>Narh</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Hats of Faith by </a:t>
                      </a:r>
                      <a:r>
                        <a:rPr lang="en-US" sz="1400" b="0" baseline="0" dirty="0" err="1" smtClean="0">
                          <a:solidFill>
                            <a:schemeClr val="tx1"/>
                          </a:solidFill>
                          <a:latin typeface="Century Gothic" panose="020B0502020202020204" pitchFamily="34" charset="0"/>
                          <a:cs typeface="Amatic SC" panose="00000500000000000000" pitchFamily="2" charset="-79"/>
                        </a:rPr>
                        <a:t>Mediea</a:t>
                      </a:r>
                      <a:r>
                        <a:rPr lang="en-US" sz="1400" b="0" baseline="0" dirty="0" smtClean="0">
                          <a:solidFill>
                            <a:schemeClr val="tx1"/>
                          </a:solidFill>
                          <a:latin typeface="Century Gothic" panose="020B0502020202020204" pitchFamily="34" charset="0"/>
                          <a:cs typeface="Amatic SC" panose="00000500000000000000" pitchFamily="2" charset="-79"/>
                        </a:rPr>
                        <a:t> Cowen</a:t>
                      </a: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The Jasmine Sneeze by Nadine </a:t>
                      </a:r>
                      <a:r>
                        <a:rPr lang="en-US" sz="1400" b="0" baseline="0" dirty="0" err="1" smtClean="0">
                          <a:solidFill>
                            <a:schemeClr val="tx1"/>
                          </a:solidFill>
                          <a:latin typeface="Century Gothic" panose="020B0502020202020204" pitchFamily="34" charset="0"/>
                          <a:cs typeface="Amatic SC" panose="00000500000000000000" pitchFamily="2" charset="-79"/>
                        </a:rPr>
                        <a:t>Kaadan</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Golden Domes and Silver Lanterns by </a:t>
                      </a:r>
                      <a:r>
                        <a:rPr lang="en-US" sz="1400" b="0" baseline="0" dirty="0" err="1" smtClean="0">
                          <a:solidFill>
                            <a:schemeClr val="tx1"/>
                          </a:solidFill>
                          <a:latin typeface="Century Gothic" panose="020B0502020202020204" pitchFamily="34" charset="0"/>
                          <a:cs typeface="Amatic SC" panose="00000500000000000000" pitchFamily="2" charset="-79"/>
                        </a:rPr>
                        <a:t>Hena</a:t>
                      </a:r>
                      <a:r>
                        <a:rPr lang="en-US" sz="1400" b="0" baseline="0" dirty="0" smtClean="0">
                          <a:solidFill>
                            <a:schemeClr val="tx1"/>
                          </a:solidFill>
                          <a:latin typeface="Century Gothic" panose="020B0502020202020204" pitchFamily="34" charset="0"/>
                          <a:cs typeface="Amatic SC" panose="00000500000000000000" pitchFamily="2" charset="-79"/>
                        </a:rPr>
                        <a:t> Khan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We’re All Wonders by R.J. Palacio</a:t>
                      </a:r>
                    </a:p>
                    <a:p>
                      <a:pPr marL="0" indent="0" algn="l">
                        <a:buFontTx/>
                        <a:buNone/>
                      </a:pPr>
                      <a:endParaRPr lang="en-US" sz="1400" b="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Perfectly Norman by Tom Percival</a:t>
                      </a:r>
                    </a:p>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Incredible You by</a:t>
                      </a:r>
                      <a:r>
                        <a:rPr lang="en-US" sz="1400" b="0" baseline="0" dirty="0" smtClean="0">
                          <a:solidFill>
                            <a:schemeClr val="tx1"/>
                          </a:solidFill>
                          <a:latin typeface="Century Gothic" panose="020B0502020202020204" pitchFamily="34" charset="0"/>
                          <a:cs typeface="Amatic SC" panose="00000500000000000000" pitchFamily="2" charset="-79"/>
                        </a:rPr>
                        <a:t> Nathan Reed &amp; Rhys </a:t>
                      </a:r>
                      <a:r>
                        <a:rPr lang="en-US" sz="1400" b="0" baseline="0" dirty="0" err="1" smtClean="0">
                          <a:solidFill>
                            <a:schemeClr val="tx1"/>
                          </a:solidFill>
                          <a:latin typeface="Century Gothic" panose="020B0502020202020204" pitchFamily="34" charset="0"/>
                          <a:cs typeface="Amatic SC" panose="00000500000000000000" pitchFamily="2" charset="-79"/>
                        </a:rPr>
                        <a:t>Brisenden</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I See Things Differently by Pat Thomas</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err="1" smtClean="0">
                          <a:solidFill>
                            <a:schemeClr val="tx1"/>
                          </a:solidFill>
                          <a:latin typeface="Century Gothic" panose="020B0502020202020204" pitchFamily="34" charset="0"/>
                          <a:cs typeface="Amatic SC" panose="00000500000000000000" pitchFamily="2" charset="-79"/>
                        </a:rPr>
                        <a:t>Mr</a:t>
                      </a:r>
                      <a:r>
                        <a:rPr lang="en-US" sz="1400" b="0" baseline="0" dirty="0" smtClean="0">
                          <a:solidFill>
                            <a:schemeClr val="tx1"/>
                          </a:solidFill>
                          <a:latin typeface="Century Gothic" panose="020B0502020202020204" pitchFamily="34" charset="0"/>
                          <a:cs typeface="Amatic SC" panose="00000500000000000000" pitchFamily="2" charset="-79"/>
                        </a:rPr>
                        <a:t> Gorski I Think I Have the Wiggle Fidgets by Barbara </a:t>
                      </a:r>
                      <a:r>
                        <a:rPr lang="en-US" sz="1400" b="0" baseline="0" dirty="0" err="1" smtClean="0">
                          <a:solidFill>
                            <a:schemeClr val="tx1"/>
                          </a:solidFill>
                          <a:latin typeface="Century Gothic" panose="020B0502020202020204" pitchFamily="34" charset="0"/>
                          <a:cs typeface="Amatic SC" panose="00000500000000000000" pitchFamily="2" charset="-79"/>
                        </a:rPr>
                        <a:t>Esham</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Because by Mo Willems</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What Makes Me A Me? by Ben </a:t>
                      </a:r>
                      <a:r>
                        <a:rPr lang="en-US" sz="1400" b="0" baseline="0" dirty="0" err="1" smtClean="0">
                          <a:solidFill>
                            <a:schemeClr val="tx1"/>
                          </a:solidFill>
                          <a:latin typeface="Century Gothic" panose="020B0502020202020204" pitchFamily="34" charset="0"/>
                          <a:cs typeface="Amatic SC" panose="00000500000000000000" pitchFamily="2" charset="-79"/>
                        </a:rPr>
                        <a:t>Faulks</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The </a:t>
                      </a:r>
                      <a:r>
                        <a:rPr lang="en-US" sz="1400" b="0" baseline="0" dirty="0" err="1" smtClean="0">
                          <a:solidFill>
                            <a:schemeClr val="tx1"/>
                          </a:solidFill>
                          <a:latin typeface="Century Gothic" panose="020B0502020202020204" pitchFamily="34" charset="0"/>
                          <a:cs typeface="Amatic SC" panose="00000500000000000000" pitchFamily="2" charset="-79"/>
                        </a:rPr>
                        <a:t>Unbudgeable</a:t>
                      </a:r>
                      <a:r>
                        <a:rPr lang="en-US" sz="1400" b="0" baseline="0" dirty="0" smtClean="0">
                          <a:solidFill>
                            <a:schemeClr val="tx1"/>
                          </a:solidFill>
                          <a:latin typeface="Century Gothic" panose="020B0502020202020204" pitchFamily="34" charset="0"/>
                          <a:cs typeface="Amatic SC" panose="00000500000000000000" pitchFamily="2" charset="-79"/>
                        </a:rPr>
                        <a:t> Curmudgeon by Matthew Burgess</a:t>
                      </a:r>
                      <a:endParaRPr lang="en-GB" sz="140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It’s Ok</a:t>
                      </a:r>
                      <a:r>
                        <a:rPr lang="en-US" sz="1400" b="0" baseline="0" dirty="0" smtClean="0">
                          <a:solidFill>
                            <a:schemeClr val="tx1"/>
                          </a:solidFill>
                          <a:latin typeface="Century Gothic" panose="020B0502020202020204" pitchFamily="34" charset="0"/>
                          <a:cs typeface="Amatic SC" panose="00000500000000000000" pitchFamily="2" charset="-79"/>
                        </a:rPr>
                        <a:t> to be Different by Todd Parr</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When Charlie Met Emma by Amy Webb</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Only One You by Linda </a:t>
                      </a:r>
                      <a:r>
                        <a:rPr lang="en-US" sz="1400" b="0" baseline="0" dirty="0" err="1" smtClean="0">
                          <a:solidFill>
                            <a:schemeClr val="tx1"/>
                          </a:solidFill>
                          <a:latin typeface="Century Gothic" panose="020B0502020202020204" pitchFamily="34" charset="0"/>
                          <a:cs typeface="Amatic SC" panose="00000500000000000000" pitchFamily="2" charset="-79"/>
                        </a:rPr>
                        <a:t>Kranz</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Don’t Call Me Special by Pat Thomas</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Happy To Be Me by Emma Dodd</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Millie Gets Her Super Ears by Ashley </a:t>
                      </a:r>
                      <a:r>
                        <a:rPr lang="en-US" sz="1400" b="0" baseline="0" dirty="0" err="1" smtClean="0">
                          <a:solidFill>
                            <a:schemeClr val="tx1"/>
                          </a:solidFill>
                          <a:latin typeface="Century Gothic" panose="020B0502020202020204" pitchFamily="34" charset="0"/>
                          <a:cs typeface="Amatic SC" panose="00000500000000000000" pitchFamily="2" charset="-79"/>
                        </a:rPr>
                        <a:t>Machovic</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0" indent="0" algn="l">
                        <a:buFontTx/>
                        <a:buNone/>
                      </a:pPr>
                      <a:endParaRPr lang="en-US" sz="1400" b="0" baseline="0" dirty="0" smtClean="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My Pirate Mums by Jodie Lancet-Grant</a:t>
                      </a:r>
                    </a:p>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My Two Grandads by </a:t>
                      </a:r>
                      <a:r>
                        <a:rPr lang="en-US" sz="1400" b="0" dirty="0" err="1" smtClean="0">
                          <a:solidFill>
                            <a:schemeClr val="tx1"/>
                          </a:solidFill>
                          <a:latin typeface="Century Gothic" panose="020B0502020202020204" pitchFamily="34" charset="0"/>
                          <a:cs typeface="Amatic SC" panose="00000500000000000000" pitchFamily="2" charset="-79"/>
                        </a:rPr>
                        <a:t>Floella</a:t>
                      </a:r>
                      <a:r>
                        <a:rPr lang="en-US" sz="1400" b="0" dirty="0" smtClean="0">
                          <a:solidFill>
                            <a:schemeClr val="tx1"/>
                          </a:solidFill>
                          <a:latin typeface="Century Gothic" panose="020B0502020202020204" pitchFamily="34" charset="0"/>
                          <a:cs typeface="Amatic SC" panose="00000500000000000000" pitchFamily="2" charset="-79"/>
                        </a:rPr>
                        <a:t> Benjamin</a:t>
                      </a:r>
                    </a:p>
                    <a:p>
                      <a:pPr marL="285750" indent="-285750" algn="l">
                        <a:buFontTx/>
                        <a:buChar char="-"/>
                      </a:pPr>
                      <a:r>
                        <a:rPr lang="en-US" sz="1400" b="0" dirty="0" smtClean="0">
                          <a:solidFill>
                            <a:schemeClr val="tx1"/>
                          </a:solidFill>
                          <a:latin typeface="Century Gothic" panose="020B0502020202020204" pitchFamily="34" charset="0"/>
                          <a:cs typeface="Amatic SC" panose="00000500000000000000" pitchFamily="2" charset="-79"/>
                        </a:rPr>
                        <a:t>The Girl With Two</a:t>
                      </a:r>
                      <a:r>
                        <a:rPr lang="en-US" sz="1400" b="0" baseline="0" dirty="0" smtClean="0">
                          <a:solidFill>
                            <a:schemeClr val="tx1"/>
                          </a:solidFill>
                          <a:latin typeface="Century Gothic" panose="020B0502020202020204" pitchFamily="34" charset="0"/>
                          <a:cs typeface="Amatic SC" panose="00000500000000000000" pitchFamily="2" charset="-79"/>
                        </a:rPr>
                        <a:t> Dads by Mel Elliot</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We Are Family by Patricia </a:t>
                      </a:r>
                      <a:r>
                        <a:rPr lang="en-US" sz="1400" b="0" baseline="0" dirty="0" err="1" smtClean="0">
                          <a:solidFill>
                            <a:schemeClr val="tx1"/>
                          </a:solidFill>
                          <a:latin typeface="Century Gothic" panose="020B0502020202020204" pitchFamily="34" charset="0"/>
                          <a:cs typeface="Amatic SC" panose="00000500000000000000" pitchFamily="2" charset="-79"/>
                        </a:rPr>
                        <a:t>Hegarty</a:t>
                      </a: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More People To Love Me by Mo O’Hara</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Our Class Is A Family by Shannon Olsen</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Love Makes A Family by Sophie Beer</a:t>
                      </a:r>
                    </a:p>
                    <a:p>
                      <a:pPr marL="285750" indent="-285750" algn="l">
                        <a:buFontTx/>
                        <a:buChar char="-"/>
                      </a:pPr>
                      <a:endParaRPr lang="en-US" sz="1400" b="0" baseline="0" dirty="0" smtClean="0">
                        <a:solidFill>
                          <a:schemeClr val="tx1"/>
                        </a:solidFill>
                        <a:latin typeface="Century Gothic" panose="020B0502020202020204" pitchFamily="34" charset="0"/>
                        <a:cs typeface="Amatic SC" panose="00000500000000000000" pitchFamily="2" charset="-79"/>
                      </a:endParaRPr>
                    </a:p>
                    <a:p>
                      <a:pPr marL="285750" indent="-285750" algn="l">
                        <a:buFontTx/>
                        <a:buChar char="-"/>
                      </a:pPr>
                      <a:r>
                        <a:rPr lang="en-US" sz="1400" b="0" baseline="0" dirty="0" smtClean="0">
                          <a:solidFill>
                            <a:schemeClr val="tx1"/>
                          </a:solidFill>
                          <a:latin typeface="Century Gothic" panose="020B0502020202020204" pitchFamily="34" charset="0"/>
                          <a:cs typeface="Amatic SC" panose="00000500000000000000" pitchFamily="2" charset="-79"/>
                        </a:rPr>
                        <a:t>Heather Has Two Mummies by </a:t>
                      </a:r>
                      <a:r>
                        <a:rPr lang="en-US" sz="1400" b="0" baseline="0" dirty="0" err="1" smtClean="0">
                          <a:solidFill>
                            <a:schemeClr val="tx1"/>
                          </a:solidFill>
                          <a:latin typeface="Century Gothic" panose="020B0502020202020204" pitchFamily="34" charset="0"/>
                          <a:cs typeface="Amatic SC" panose="00000500000000000000" pitchFamily="2" charset="-79"/>
                        </a:rPr>
                        <a:t>Leslea</a:t>
                      </a:r>
                      <a:r>
                        <a:rPr lang="en-US" sz="1400" b="0" baseline="0" dirty="0" smtClean="0">
                          <a:solidFill>
                            <a:schemeClr val="tx1"/>
                          </a:solidFill>
                          <a:latin typeface="Century Gothic" panose="020B0502020202020204" pitchFamily="34" charset="0"/>
                          <a:cs typeface="Amatic SC" panose="00000500000000000000" pitchFamily="2" charset="-79"/>
                        </a:rPr>
                        <a:t> Newman</a:t>
                      </a:r>
                      <a:endParaRPr lang="en-GB" sz="140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
        <p:nvSpPr>
          <p:cNvPr id="2" name="TextBox 1"/>
          <p:cNvSpPr txBox="1"/>
          <p:nvPr/>
        </p:nvSpPr>
        <p:spPr>
          <a:xfrm>
            <a:off x="409073" y="112295"/>
            <a:ext cx="11373852" cy="461665"/>
          </a:xfrm>
          <a:prstGeom prst="rect">
            <a:avLst/>
          </a:prstGeom>
          <a:noFill/>
        </p:spPr>
        <p:txBody>
          <a:bodyPr wrap="square" rtlCol="0">
            <a:spAutoFit/>
          </a:bodyPr>
          <a:lstStyle/>
          <a:p>
            <a:pPr algn="ctr"/>
            <a:r>
              <a:rPr lang="en-US" sz="2400" dirty="0" smtClean="0">
                <a:latin typeface="Amatic SC" panose="020B0604020202020204" charset="-79"/>
                <a:cs typeface="Amatic SC" panose="020B0604020202020204" charset="-79"/>
              </a:rPr>
              <a:t>DIVERSITY TEXTS TO BE READ THROUGHOUT THE YEAR DURING STORY TIME SESSIONS</a:t>
            </a:r>
            <a:endParaRPr lang="en-GB" sz="2400" dirty="0">
              <a:latin typeface="Amatic SC" panose="020B0604020202020204" charset="-79"/>
              <a:cs typeface="Amatic SC" panose="020B0604020202020204" charset="-79"/>
            </a:endParaRPr>
          </a:p>
        </p:txBody>
      </p:sp>
    </p:spTree>
    <p:extLst>
      <p:ext uri="{BB962C8B-B14F-4D97-AF65-F5344CB8AC3E}">
        <p14:creationId xmlns:p14="http://schemas.microsoft.com/office/powerpoint/2010/main" val="41930368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4018350976"/>
              </p:ext>
            </p:extLst>
          </p:nvPr>
        </p:nvGraphicFramePr>
        <p:xfrm>
          <a:off x="109183" y="144378"/>
          <a:ext cx="11955437" cy="6593306"/>
        </p:xfrm>
        <a:graphic>
          <a:graphicData uri="http://schemas.openxmlformats.org/drawingml/2006/table">
            <a:tbl>
              <a:tblPr firstRow="1" bandRow="1">
                <a:tableStyleId>{5C22544A-7EE6-4342-B048-85BDC9FD1C3A}</a:tableStyleId>
              </a:tblPr>
              <a:tblGrid>
                <a:gridCol w="1759253">
                  <a:extLst>
                    <a:ext uri="{9D8B030D-6E8A-4147-A177-3AD203B41FA5}">
                      <a16:colId xmlns:a16="http://schemas.microsoft.com/office/drawing/2014/main" xmlns="" val="385991600"/>
                    </a:ext>
                  </a:extLst>
                </a:gridCol>
                <a:gridCol w="1558956">
                  <a:extLst>
                    <a:ext uri="{9D8B030D-6E8A-4147-A177-3AD203B41FA5}">
                      <a16:colId xmlns:a16="http://schemas.microsoft.com/office/drawing/2014/main" xmlns="" val="2865123548"/>
                    </a:ext>
                  </a:extLst>
                </a:gridCol>
                <a:gridCol w="118414">
                  <a:extLst>
                    <a:ext uri="{9D8B030D-6E8A-4147-A177-3AD203B41FA5}">
                      <a16:colId xmlns:a16="http://schemas.microsoft.com/office/drawing/2014/main" xmlns="" val="872926247"/>
                    </a:ext>
                  </a:extLst>
                </a:gridCol>
                <a:gridCol w="1575649">
                  <a:extLst>
                    <a:ext uri="{9D8B030D-6E8A-4147-A177-3AD203B41FA5}">
                      <a16:colId xmlns:a16="http://schemas.microsoft.com/office/drawing/2014/main" xmlns="" val="2690459710"/>
                    </a:ext>
                  </a:extLst>
                </a:gridCol>
                <a:gridCol w="118414">
                  <a:extLst>
                    <a:ext uri="{9D8B030D-6E8A-4147-A177-3AD203B41FA5}">
                      <a16:colId xmlns:a16="http://schemas.microsoft.com/office/drawing/2014/main" xmlns="" val="1315738151"/>
                    </a:ext>
                  </a:extLst>
                </a:gridCol>
                <a:gridCol w="1592340">
                  <a:extLst>
                    <a:ext uri="{9D8B030D-6E8A-4147-A177-3AD203B41FA5}">
                      <a16:colId xmlns:a16="http://schemas.microsoft.com/office/drawing/2014/main" xmlns="" val="1848787987"/>
                    </a:ext>
                  </a:extLst>
                </a:gridCol>
                <a:gridCol w="118414">
                  <a:extLst>
                    <a:ext uri="{9D8B030D-6E8A-4147-A177-3AD203B41FA5}">
                      <a16:colId xmlns:a16="http://schemas.microsoft.com/office/drawing/2014/main" xmlns="" val="2709165749"/>
                    </a:ext>
                  </a:extLst>
                </a:gridCol>
                <a:gridCol w="1609031">
                  <a:extLst>
                    <a:ext uri="{9D8B030D-6E8A-4147-A177-3AD203B41FA5}">
                      <a16:colId xmlns:a16="http://schemas.microsoft.com/office/drawing/2014/main" xmlns="" val="1626726412"/>
                    </a:ext>
                  </a:extLst>
                </a:gridCol>
                <a:gridCol w="118414">
                  <a:extLst>
                    <a:ext uri="{9D8B030D-6E8A-4147-A177-3AD203B41FA5}">
                      <a16:colId xmlns:a16="http://schemas.microsoft.com/office/drawing/2014/main" xmlns="" val="2335150482"/>
                    </a:ext>
                  </a:extLst>
                </a:gridCol>
                <a:gridCol w="1625723">
                  <a:extLst>
                    <a:ext uri="{9D8B030D-6E8A-4147-A177-3AD203B41FA5}">
                      <a16:colId xmlns:a16="http://schemas.microsoft.com/office/drawing/2014/main" xmlns="" val="3189764146"/>
                    </a:ext>
                  </a:extLst>
                </a:gridCol>
                <a:gridCol w="118414">
                  <a:extLst>
                    <a:ext uri="{9D8B030D-6E8A-4147-A177-3AD203B41FA5}">
                      <a16:colId xmlns:a16="http://schemas.microsoft.com/office/drawing/2014/main" xmlns="" val="4046203905"/>
                    </a:ext>
                  </a:extLst>
                </a:gridCol>
                <a:gridCol w="1642415">
                  <a:extLst>
                    <a:ext uri="{9D8B030D-6E8A-4147-A177-3AD203B41FA5}">
                      <a16:colId xmlns:a16="http://schemas.microsoft.com/office/drawing/2014/main" xmlns="" val="1588033082"/>
                    </a:ext>
                  </a:extLst>
                </a:gridCol>
              </a:tblGrid>
              <a:tr h="422893">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xmlns="" val="1913285939"/>
                  </a:ext>
                </a:extLst>
              </a:tr>
              <a:tr h="607450">
                <a:tc>
                  <a:txBody>
                    <a:bodyPr/>
                    <a:lstStyle/>
                    <a:p>
                      <a:pPr algn="ctr"/>
                      <a:r>
                        <a:rPr lang="en-US" sz="2000" b="0" dirty="0" smtClean="0">
                          <a:latin typeface="Amatic SC" panose="00000500000000000000" pitchFamily="2" charset="-79"/>
                          <a:cs typeface="Amatic SC" panose="00000500000000000000" pitchFamily="2" charset="-79"/>
                        </a:rPr>
                        <a:t>topics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600" dirty="0" smtClean="0">
                          <a:latin typeface="Amatic SC" panose="00000500000000000000" pitchFamily="2" charset="-79"/>
                          <a:cs typeface="Amatic SC" panose="00000500000000000000" pitchFamily="2" charset="-79"/>
                        </a:rPr>
                        <a:t>Dinosaurs</a:t>
                      </a:r>
                      <a:r>
                        <a:rPr lang="en-US" sz="1600" baseline="0" dirty="0" smtClean="0">
                          <a:latin typeface="Amatic SC" panose="00000500000000000000" pitchFamily="2" charset="-79"/>
                          <a:cs typeface="Amatic SC" panose="00000500000000000000" pitchFamily="2" charset="-79"/>
                        </a:rPr>
                        <a:t> Roar</a:t>
                      </a:r>
                      <a:r>
                        <a:rPr lang="en-US" sz="1600" dirty="0" smtClean="0">
                          <a:latin typeface="Amatic SC" panose="00000500000000000000" pitchFamily="2" charset="-79"/>
                          <a:cs typeface="Amatic SC" panose="00000500000000000000" pitchFamily="2" charset="-79"/>
                        </a:rPr>
                        <a:t>!</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Let’s celebrate!</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1600" dirty="0" smtClean="0">
                          <a:latin typeface="Amatic SC" panose="00000500000000000000" pitchFamily="2" charset="-79"/>
                          <a:cs typeface="Amatic SC" panose="00000500000000000000" pitchFamily="2" charset="-79"/>
                        </a:rPr>
                        <a:t>Where</a:t>
                      </a:r>
                      <a:r>
                        <a:rPr lang="en-US" sz="1600" baseline="0" dirty="0" smtClean="0">
                          <a:latin typeface="Amatic SC" panose="00000500000000000000" pitchFamily="2" charset="-79"/>
                          <a:cs typeface="Amatic SC" panose="00000500000000000000" pitchFamily="2" charset="-79"/>
                        </a:rPr>
                        <a:t> on earth…?</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Down</a:t>
                      </a:r>
                      <a:r>
                        <a:rPr lang="en-US" sz="1600" baseline="0" dirty="0" smtClean="0">
                          <a:latin typeface="Amatic SC" panose="00000500000000000000" pitchFamily="2" charset="-79"/>
                          <a:cs typeface="Amatic SC" panose="00000500000000000000" pitchFamily="2" charset="-79"/>
                        </a:rPr>
                        <a:t> on the farm</a:t>
                      </a:r>
                      <a:r>
                        <a:rPr lang="en-US" sz="1600" dirty="0" smtClean="0">
                          <a:latin typeface="Amatic SC" panose="00000500000000000000" pitchFamily="2" charset="-79"/>
                          <a:cs typeface="Amatic SC" panose="00000500000000000000" pitchFamily="2" charset="-79"/>
                        </a:rPr>
                        <a:t>! </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1600" dirty="0" smtClean="0">
                          <a:latin typeface="Amatic SC" panose="00000500000000000000" pitchFamily="2" charset="-79"/>
                          <a:cs typeface="Amatic SC" panose="00000500000000000000" pitchFamily="2" charset="-79"/>
                        </a:rPr>
                        <a:t>All families great &amp; small!</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Amatic SC" panose="00000500000000000000" pitchFamily="2" charset="-79"/>
                          <a:cs typeface="Amatic SC" panose="00000500000000000000" pitchFamily="2" charset="-79"/>
                        </a:rPr>
                        <a:t>At the bottom of the garden…!</a:t>
                      </a:r>
                      <a:endParaRPr lang="en-US" sz="16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xmlns="" val="2272033691"/>
                  </a:ext>
                </a:extLst>
              </a:tr>
              <a:tr h="16305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Amatic SC" panose="00000500000000000000" pitchFamily="2" charset="-79"/>
                          <a:cs typeface="Amatic SC" panose="00000500000000000000" pitchFamily="2" charset="-79"/>
                        </a:rPr>
                        <a:t>Communication and Language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smtClean="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latin typeface="Century Gothic" panose="020B0502020202020204" pitchFamily="34" charset="0"/>
                        </a:rPr>
                        <a:t>Talk </a:t>
                      </a:r>
                      <a:r>
                        <a:rPr lang="en-US" sz="800" dirty="0">
                          <a:latin typeface="Century Gothic" panose="020B0502020202020204" pitchFamily="34" charset="0"/>
                        </a:rPr>
                        <a:t>to parents about what language they speak at home, try and learn a few key words and celebrate multilingualism in your setting. </a:t>
                      </a:r>
                      <a:endParaRPr lang="en-GB" sz="800" b="1" dirty="0">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11">
                  <a:txBody>
                    <a:bodyPr/>
                    <a:lstStyle/>
                    <a:p>
                      <a:pPr algn="l"/>
                      <a:r>
                        <a:rPr lang="en-US" sz="1100" b="0" i="0" dirty="0">
                          <a:latin typeface="Century Gothic" panose="020B0502020202020204" pitchFamily="34" charset="0"/>
                        </a:rPr>
                        <a:t>The development of children’s spoken language underpins all seven areas of learning and development. Children’s </a:t>
                      </a:r>
                      <a:r>
                        <a:rPr lang="en-US" sz="1100" b="1" i="0" dirty="0">
                          <a:latin typeface="Century Gothic" panose="020B0502020202020204" pitchFamily="34" charset="0"/>
                        </a:rPr>
                        <a:t>back-and-forth interactions </a:t>
                      </a:r>
                      <a:r>
                        <a:rPr lang="en-US" sz="1100" b="0" i="0" dirty="0">
                          <a:latin typeface="Century Gothic" panose="020B0502020202020204" pitchFamily="34" charset="0"/>
                        </a:rPr>
                        <a:t>from an early age form the foundations for language and cognitive development. The number and quality of the conversations they have with adults and peers throughout the day in a </a:t>
                      </a:r>
                      <a:r>
                        <a:rPr lang="en-US" sz="1100" b="1" i="0" dirty="0">
                          <a:latin typeface="Century Gothic" panose="020B0502020202020204" pitchFamily="34" charset="0"/>
                        </a:rPr>
                        <a:t>language-rich environment</a:t>
                      </a:r>
                      <a:r>
                        <a:rPr lang="en-US" sz="1100" b="0" i="0" dirty="0">
                          <a:latin typeface="Century Gothic" panose="020B0502020202020204" pitchFamily="34" charset="0"/>
                        </a:rPr>
                        <a:t> is crucial. By commenting on what children are interested in or doing, and echoing back what they say with </a:t>
                      </a:r>
                      <a:r>
                        <a:rPr lang="en-US" sz="1100" b="1" i="0" dirty="0">
                          <a:latin typeface="Century Gothic" panose="020B0502020202020204" pitchFamily="34" charset="0"/>
                        </a:rPr>
                        <a:t>new vocabulary added</a:t>
                      </a:r>
                      <a:r>
                        <a:rPr lang="en-US" sz="1100" b="0" i="0" dirty="0">
                          <a:latin typeface="Century Gothic" panose="020B0502020202020204" pitchFamily="34" charset="0"/>
                        </a:rPr>
                        <a:t>, practitioners will build children's language effectively</a:t>
                      </a:r>
                      <a:r>
                        <a:rPr lang="en-US" sz="1100" b="1" i="0" dirty="0">
                          <a:latin typeface="Century Gothic" panose="020B0502020202020204" pitchFamily="34" charset="0"/>
                        </a:rPr>
                        <a:t>. Reading frequently to children</a:t>
                      </a:r>
                      <a:r>
                        <a:rPr lang="en-US" sz="1100" b="0" i="0" dirty="0">
                          <a:latin typeface="Century Gothic" panose="020B0502020202020204" pitchFamily="34" charset="0"/>
                        </a:rPr>
                        <a:t>, and </a:t>
                      </a:r>
                      <a:r>
                        <a:rPr lang="en-US" sz="1100" b="1" i="0" dirty="0">
                          <a:latin typeface="Century Gothic" panose="020B0502020202020204" pitchFamily="34" charset="0"/>
                        </a:rPr>
                        <a:t>engaging them actively in stories</a:t>
                      </a:r>
                      <a:r>
                        <a:rPr lang="en-US" sz="1100" b="0" i="0" dirty="0">
                          <a:latin typeface="Century Gothic" panose="020B0502020202020204" pitchFamily="34" charset="0"/>
                        </a:rPr>
                        <a:t>, non-fiction, rhymes and poems, and then providing them with extensive opportunities to use and </a:t>
                      </a:r>
                      <a:r>
                        <a:rPr lang="en-US" sz="1100" b="1" i="0" dirty="0">
                          <a:latin typeface="Century Gothic" panose="020B0502020202020204" pitchFamily="34" charset="0"/>
                        </a:rPr>
                        <a:t>embed new words in a range of contexts, </a:t>
                      </a:r>
                      <a:r>
                        <a:rPr lang="en-US" sz="1100" b="0" i="0" dirty="0">
                          <a:latin typeface="Century Gothic" panose="020B0502020202020204" pitchFamily="34" charset="0"/>
                        </a:rPr>
                        <a:t>will give children the opportunity to thrive. Through </a:t>
                      </a:r>
                      <a:r>
                        <a:rPr lang="en-US" sz="1100" b="1" i="0" dirty="0">
                          <a:latin typeface="Century Gothic" panose="020B0502020202020204" pitchFamily="34" charset="0"/>
                        </a:rPr>
                        <a:t>conversation, story-telling and role play</a:t>
                      </a:r>
                      <a:r>
                        <a:rPr lang="en-US" sz="1100" b="0" i="0" dirty="0">
                          <a:latin typeface="Century Gothic" panose="020B0502020202020204" pitchFamily="34" charset="0"/>
                        </a:rPr>
                        <a:t>, where children </a:t>
                      </a:r>
                      <a:r>
                        <a:rPr lang="en-US" sz="1100" b="1" i="0" dirty="0">
                          <a:latin typeface="Century Gothic" panose="020B0502020202020204" pitchFamily="34" charset="0"/>
                        </a:rPr>
                        <a:t>share their ideas </a:t>
                      </a:r>
                      <a:r>
                        <a:rPr lang="en-US" sz="1100" b="0" i="0" dirty="0">
                          <a:latin typeface="Century Gothic" panose="020B0502020202020204" pitchFamily="34" charset="0"/>
                        </a:rPr>
                        <a:t>with support and </a:t>
                      </a:r>
                      <a:r>
                        <a:rPr lang="en-US" sz="1100" b="1" i="0" dirty="0">
                          <a:latin typeface="Century Gothic" panose="020B0502020202020204" pitchFamily="34" charset="0"/>
                        </a:rPr>
                        <a:t>modelling</a:t>
                      </a:r>
                      <a:r>
                        <a:rPr lang="en-US" sz="1100" b="0" i="0" dirty="0">
                          <a:latin typeface="Century Gothic" panose="020B0502020202020204" pitchFamily="34" charset="0"/>
                        </a:rPr>
                        <a:t> from their teacher, and sensitive questioning that invites them to elaborate, children become comfortable using a </a:t>
                      </a:r>
                      <a:r>
                        <a:rPr lang="en-US" sz="1100" b="1" i="0" dirty="0">
                          <a:latin typeface="Century Gothic" panose="020B0502020202020204" pitchFamily="34" charset="0"/>
                        </a:rPr>
                        <a:t>rich range of vocabulary </a:t>
                      </a:r>
                      <a:r>
                        <a:rPr lang="en-US" sz="1100" b="0" i="0" dirty="0">
                          <a:latin typeface="Century Gothic" panose="020B0502020202020204" pitchFamily="34" charset="0"/>
                        </a:rPr>
                        <a:t>and </a:t>
                      </a:r>
                      <a:r>
                        <a:rPr lang="en-US" sz="1100" b="1" i="0" dirty="0">
                          <a:latin typeface="Century Gothic" panose="020B0502020202020204" pitchFamily="34" charset="0"/>
                        </a:rPr>
                        <a:t>language structures.</a:t>
                      </a:r>
                      <a:endParaRPr lang="en-US" sz="1100" b="1" i="0" dirty="0">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xmlns="" val="2765929432"/>
                  </a:ext>
                </a:extLst>
              </a:tr>
              <a:tr h="3932439">
                <a:tc>
                  <a:txBody>
                    <a:bodyPr/>
                    <a:lstStyle/>
                    <a:p>
                      <a:pPr algn="l"/>
                      <a:r>
                        <a:rPr lang="en-US" sz="1000" dirty="0">
                          <a:latin typeface="Century Gothic" panose="020B0502020202020204" pitchFamily="34" charset="0"/>
                        </a:rPr>
                        <a:t>Whole EYFS Focus – C&amp;L is developed throughout the year through high quality interactions, daily group discussions, sharing circles, PSHE times,  </a:t>
                      </a:r>
                      <a:r>
                        <a:rPr lang="en-US" sz="1000" dirty="0" smtClean="0">
                          <a:latin typeface="Century Gothic" panose="020B0502020202020204" pitchFamily="34" charset="0"/>
                        </a:rPr>
                        <a:t>stories, </a:t>
                      </a:r>
                      <a:r>
                        <a:rPr lang="en-US" sz="1000" dirty="0">
                          <a:latin typeface="Century Gothic" panose="020B0502020202020204" pitchFamily="34" charset="0"/>
                        </a:rPr>
                        <a:t>singing, speech and language </a:t>
                      </a:r>
                      <a:r>
                        <a:rPr lang="en-US" sz="1000" dirty="0" smtClean="0">
                          <a:latin typeface="Century Gothic" panose="020B0502020202020204" pitchFamily="34" charset="0"/>
                        </a:rPr>
                        <a:t>interventions, </a:t>
                      </a:r>
                      <a:r>
                        <a:rPr lang="en-US" sz="1000" dirty="0">
                          <a:latin typeface="Century Gothic" panose="020B0502020202020204" pitchFamily="34" charset="0"/>
                        </a:rPr>
                        <a:t>EYFS </a:t>
                      </a:r>
                      <a:r>
                        <a:rPr lang="en-US" sz="1000" dirty="0" smtClean="0">
                          <a:latin typeface="Century Gothic" panose="020B0502020202020204" pitchFamily="34" charset="0"/>
                        </a:rPr>
                        <a:t>productions,</a:t>
                      </a:r>
                      <a:r>
                        <a:rPr lang="en-US" sz="1000" baseline="0" dirty="0" smtClean="0">
                          <a:latin typeface="Century Gothic" panose="020B0502020202020204" pitchFamily="34" charset="0"/>
                        </a:rPr>
                        <a:t> Talk Partners linked to </a:t>
                      </a:r>
                      <a:r>
                        <a:rPr lang="en-US" sz="1000" baseline="0" dirty="0" err="1" smtClean="0">
                          <a:latin typeface="Century Gothic" panose="020B0502020202020204" pitchFamily="34" charset="0"/>
                        </a:rPr>
                        <a:t>RWInc</a:t>
                      </a:r>
                      <a:r>
                        <a:rPr lang="en-US" sz="1000" baseline="0" dirty="0" smtClean="0">
                          <a:latin typeface="Century Gothic" panose="020B0502020202020204" pitchFamily="34" charset="0"/>
                        </a:rPr>
                        <a:t> sessions, </a:t>
                      </a:r>
                      <a:r>
                        <a:rPr lang="en-US" sz="1000" dirty="0" smtClean="0">
                          <a:latin typeface="Century Gothic" panose="020B0502020202020204" pitchFamily="34" charset="0"/>
                        </a:rPr>
                        <a:t>assemblies  </a:t>
                      </a:r>
                      <a:r>
                        <a:rPr lang="en-US" sz="1000" dirty="0">
                          <a:latin typeface="Century Gothic" panose="020B0502020202020204" pitchFamily="34" charset="0"/>
                        </a:rPr>
                        <a:t>and weekly interventions. </a:t>
                      </a:r>
                    </a:p>
                    <a:p>
                      <a:pPr algn="ctr"/>
                      <a:endParaRPr lang="en-US" sz="1100" b="1" dirty="0">
                        <a:latin typeface="Amatic SC" panose="00000500000000000000" pitchFamily="2" charset="-79"/>
                        <a:cs typeface="Amatic SC" panose="00000500000000000000" pitchFamily="2" charset="-79"/>
                      </a:endParaRPr>
                    </a:p>
                    <a:p>
                      <a:pPr algn="ctr"/>
                      <a:r>
                        <a:rPr lang="en-US" sz="2800" b="1" dirty="0">
                          <a:latin typeface="Amatic SC" panose="00000500000000000000" pitchFamily="2" charset="-79"/>
                          <a:cs typeface="Amatic SC" panose="00000500000000000000" pitchFamily="2" charset="-79"/>
                        </a:rPr>
                        <a:t>Daily story time </a:t>
                      </a:r>
                      <a:endParaRPr lang="en-GB" sz="2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050" b="1" u="sng" dirty="0">
                          <a:solidFill>
                            <a:schemeClr val="tx1"/>
                          </a:solidFill>
                          <a:latin typeface="Century Gothic" panose="020B0502020202020204" pitchFamily="34" charset="0"/>
                          <a:cs typeface="Amatic SC" panose="00000500000000000000" pitchFamily="2" charset="-79"/>
                        </a:rPr>
                        <a:t>Welcome to EYFS </a:t>
                      </a: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Settling </a:t>
                      </a:r>
                      <a:r>
                        <a:rPr lang="en-US" sz="1050" b="0" dirty="0">
                          <a:solidFill>
                            <a:schemeClr val="tx1"/>
                          </a:solidFill>
                          <a:latin typeface="Century Gothic" panose="020B0502020202020204" pitchFamily="34" charset="0"/>
                          <a:cs typeface="Amatic SC" panose="00000500000000000000" pitchFamily="2" charset="-79"/>
                        </a:rPr>
                        <a:t>in activities </a:t>
                      </a:r>
                      <a:endParaRPr lang="en-US" sz="1050" b="0" dirty="0" smtClean="0">
                        <a:solidFill>
                          <a:schemeClr val="tx1"/>
                        </a:solidFill>
                        <a:latin typeface="Century Gothic" panose="020B0502020202020204" pitchFamily="34" charset="0"/>
                        <a:cs typeface="Amatic SC" panose="00000500000000000000" pitchFamily="2" charset="-79"/>
                      </a:endParaRP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Follow instructions (settling in, putting</a:t>
                      </a:r>
                      <a:r>
                        <a:rPr lang="en-US" sz="1050" b="0" baseline="0" dirty="0" smtClean="0">
                          <a:solidFill>
                            <a:schemeClr val="tx1"/>
                          </a:solidFill>
                          <a:latin typeface="Century Gothic" panose="020B0502020202020204" pitchFamily="34" charset="0"/>
                          <a:cs typeface="Amatic SC" panose="00000500000000000000" pitchFamily="2" charset="-79"/>
                        </a:rPr>
                        <a:t> my things away)</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b="0" dirty="0" smtClean="0">
                          <a:solidFill>
                            <a:schemeClr val="tx1"/>
                          </a:solidFill>
                          <a:latin typeface="Century Gothic" panose="020B0502020202020204" pitchFamily="34" charset="0"/>
                          <a:cs typeface="Amatic SC" panose="00000500000000000000" pitchFamily="2" charset="-79"/>
                        </a:rPr>
                        <a:t>- Making </a:t>
                      </a:r>
                      <a:r>
                        <a:rPr lang="en-US" sz="1050" b="0" dirty="0">
                          <a:solidFill>
                            <a:schemeClr val="tx1"/>
                          </a:solidFill>
                          <a:latin typeface="Century Gothic" panose="020B0502020202020204" pitchFamily="34" charset="0"/>
                          <a:cs typeface="Amatic SC" panose="00000500000000000000" pitchFamily="2" charset="-79"/>
                        </a:rPr>
                        <a:t>friends </a:t>
                      </a:r>
                    </a:p>
                    <a:p>
                      <a:pPr algn="l"/>
                      <a:r>
                        <a:rPr lang="en-US" sz="1050" dirty="0" smtClean="0">
                          <a:latin typeface="Century Gothic" panose="020B0502020202020204" pitchFamily="34" charset="0"/>
                        </a:rPr>
                        <a:t>- Children </a:t>
                      </a:r>
                      <a:r>
                        <a:rPr lang="en-US" sz="1050" dirty="0">
                          <a:latin typeface="Century Gothic" panose="020B0502020202020204" pitchFamily="34" charset="0"/>
                        </a:rPr>
                        <a:t>talking about experiences that are familiar to them</a:t>
                      </a: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What </a:t>
                      </a:r>
                      <a:r>
                        <a:rPr lang="en-US" sz="1050" b="0" dirty="0">
                          <a:solidFill>
                            <a:schemeClr val="tx1"/>
                          </a:solidFill>
                          <a:latin typeface="Century Gothic" panose="020B0502020202020204" pitchFamily="34" charset="0"/>
                          <a:cs typeface="Amatic SC" panose="00000500000000000000" pitchFamily="2" charset="-79"/>
                        </a:rPr>
                        <a:t>are your </a:t>
                      </a:r>
                      <a:r>
                        <a:rPr lang="en-US" sz="1050" b="0" dirty="0" smtClean="0">
                          <a:solidFill>
                            <a:schemeClr val="tx1"/>
                          </a:solidFill>
                          <a:latin typeface="Century Gothic" panose="020B0502020202020204" pitchFamily="34" charset="0"/>
                          <a:cs typeface="Amatic SC" panose="00000500000000000000" pitchFamily="2" charset="-79"/>
                        </a:rPr>
                        <a:t>passions/goals/dreams?</a:t>
                      </a:r>
                    </a:p>
                    <a:p>
                      <a:pPr algn="l"/>
                      <a:r>
                        <a:rPr lang="en-US" sz="1050" b="0" dirty="0" smtClean="0">
                          <a:solidFill>
                            <a:schemeClr val="tx1"/>
                          </a:solidFill>
                          <a:latin typeface="Century Gothic" panose="020B0502020202020204" pitchFamily="34" charset="0"/>
                          <a:cs typeface="Amatic SC" panose="00000500000000000000" pitchFamily="2" charset="-79"/>
                        </a:rPr>
                        <a:t>- Sharing facts about me!</a:t>
                      </a: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Develop Vocabulary: Word Aware</a:t>
                      </a:r>
                      <a:endParaRPr lang="en-US" sz="1050" b="0" dirty="0">
                        <a:solidFill>
                          <a:schemeClr val="tx1"/>
                        </a:solidFill>
                        <a:latin typeface="Century Gothic" panose="020B0502020202020204" pitchFamily="34" charset="0"/>
                        <a:cs typeface="Amatic SC" panose="00000500000000000000" pitchFamily="2" charset="-79"/>
                      </a:endParaRP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Rhyming &amp;</a:t>
                      </a:r>
                      <a:r>
                        <a:rPr lang="en-US" sz="1050" b="0" baseline="0" dirty="0" smtClean="0">
                          <a:solidFill>
                            <a:schemeClr val="tx1"/>
                          </a:solidFill>
                          <a:latin typeface="Century Gothic" panose="020B0502020202020204" pitchFamily="34" charset="0"/>
                          <a:cs typeface="Amatic SC" panose="00000500000000000000" pitchFamily="2" charset="-79"/>
                        </a:rPr>
                        <a:t> </a:t>
                      </a:r>
                      <a:r>
                        <a:rPr lang="en-US" sz="1050" b="0" dirty="0" smtClean="0">
                          <a:solidFill>
                            <a:schemeClr val="tx1"/>
                          </a:solidFill>
                          <a:latin typeface="Century Gothic" panose="020B0502020202020204" pitchFamily="34" charset="0"/>
                          <a:cs typeface="Amatic SC" panose="00000500000000000000" pitchFamily="2" charset="-79"/>
                        </a:rPr>
                        <a:t>alliteration</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dirty="0" smtClean="0">
                          <a:latin typeface="Century Gothic" panose="020B0502020202020204" pitchFamily="34" charset="0"/>
                        </a:rPr>
                        <a:t>- Model </a:t>
                      </a:r>
                      <a:r>
                        <a:rPr lang="en-US" sz="1050" dirty="0">
                          <a:latin typeface="Century Gothic" panose="020B0502020202020204" pitchFamily="34" charset="0"/>
                        </a:rPr>
                        <a:t>talk routines through the day. For example, arriving in school: “Good morning, how are you?” </a:t>
                      </a:r>
                      <a:endParaRPr lang="en-GB" sz="105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r>
                        <a:rPr lang="en-US" sz="1050" b="1" u="sng" dirty="0">
                          <a:solidFill>
                            <a:schemeClr val="tx1"/>
                          </a:solidFill>
                          <a:latin typeface="Century Gothic" panose="020B0502020202020204" pitchFamily="34" charset="0"/>
                          <a:cs typeface="Amatic SC" panose="00000500000000000000" pitchFamily="2" charset="-79"/>
                        </a:rPr>
                        <a:t>Tell me a story! </a:t>
                      </a:r>
                      <a:endParaRPr lang="en-US" sz="1050" b="0" u="sng" dirty="0">
                        <a:solidFill>
                          <a:schemeClr val="tx1"/>
                        </a:solidFill>
                        <a:latin typeface="Century Gothic" panose="020B0502020202020204" pitchFamily="34" charset="0"/>
                        <a:cs typeface="Amatic SC" panose="00000500000000000000" pitchFamily="2" charset="-79"/>
                      </a:endParaRP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Develop vocabulary: Word Aware</a:t>
                      </a: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Weekly interventions</a:t>
                      </a:r>
                      <a:r>
                        <a:rPr lang="en-US" sz="1050" b="0" dirty="0" smtClean="0">
                          <a:solidFill>
                            <a:schemeClr val="tx1"/>
                          </a:solidFill>
                          <a:latin typeface="Century Gothic" panose="020B0502020202020204" pitchFamily="34" charset="0"/>
                          <a:cs typeface="Amatic SC" panose="00000500000000000000" pitchFamily="2" charset="-79"/>
                        </a:rPr>
                        <a:t> </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b="0" dirty="0" smtClean="0">
                          <a:solidFill>
                            <a:schemeClr val="tx1"/>
                          </a:solidFill>
                          <a:latin typeface="Century Gothic" panose="020B0502020202020204" pitchFamily="34" charset="0"/>
                          <a:cs typeface="Amatic SC" panose="00000500000000000000" pitchFamily="2" charset="-79"/>
                        </a:rPr>
                        <a:t>- Discovering </a:t>
                      </a:r>
                      <a:r>
                        <a:rPr lang="en-US" sz="1050" b="0" dirty="0">
                          <a:solidFill>
                            <a:schemeClr val="tx1"/>
                          </a:solidFill>
                          <a:latin typeface="Century Gothic" panose="020B0502020202020204" pitchFamily="34" charset="0"/>
                          <a:cs typeface="Amatic SC" panose="00000500000000000000" pitchFamily="2" charset="-79"/>
                        </a:rPr>
                        <a:t>Passions </a:t>
                      </a: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 Tell </a:t>
                      </a:r>
                      <a:r>
                        <a:rPr lang="en-US" sz="1050" b="0" dirty="0">
                          <a:solidFill>
                            <a:schemeClr val="tx1"/>
                          </a:solidFill>
                          <a:latin typeface="Century Gothic" panose="020B0502020202020204" pitchFamily="34" charset="0"/>
                          <a:cs typeface="Amatic SC" panose="00000500000000000000" pitchFamily="2" charset="-79"/>
                        </a:rPr>
                        <a:t>me a story </a:t>
                      </a:r>
                      <a:endParaRPr lang="en-US" sz="1050" b="0" dirty="0" smtClean="0">
                        <a:solidFill>
                          <a:schemeClr val="tx1"/>
                        </a:solidFill>
                        <a:latin typeface="Century Gothic" panose="020B0502020202020204" pitchFamily="34" charset="0"/>
                        <a:cs typeface="Amatic SC" panose="00000500000000000000" pitchFamily="2" charset="-79"/>
                      </a:endParaRPr>
                    </a:p>
                    <a:p>
                      <a:pPr marL="0" indent="0" algn="l">
                        <a:buFontTx/>
                        <a:buNone/>
                      </a:pPr>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R</a:t>
                      </a:r>
                      <a:r>
                        <a:rPr lang="en-US" sz="1050" b="0" dirty="0" smtClean="0">
                          <a:solidFill>
                            <a:schemeClr val="tx1"/>
                          </a:solidFill>
                          <a:latin typeface="Century Gothic" panose="020B0502020202020204" pitchFamily="34" charset="0"/>
                          <a:cs typeface="Amatic SC" panose="00000500000000000000" pitchFamily="2" charset="-79"/>
                        </a:rPr>
                        <a:t>etelling </a:t>
                      </a:r>
                      <a:r>
                        <a:rPr lang="en-US" sz="1050" b="0" dirty="0">
                          <a:solidFill>
                            <a:schemeClr val="tx1"/>
                          </a:solidFill>
                          <a:latin typeface="Century Gothic" panose="020B0502020202020204" pitchFamily="34" charset="0"/>
                          <a:cs typeface="Amatic SC" panose="00000500000000000000" pitchFamily="2" charset="-79"/>
                        </a:rPr>
                        <a:t>stories</a:t>
                      </a:r>
                    </a:p>
                    <a:p>
                      <a:pPr algn="l"/>
                      <a:r>
                        <a:rPr lang="en-US" sz="1050" b="0" dirty="0" smtClean="0">
                          <a:solidFill>
                            <a:schemeClr val="tx1"/>
                          </a:solidFill>
                          <a:latin typeface="Century Gothic" panose="020B0502020202020204" pitchFamily="34" charset="0"/>
                          <a:cs typeface="Amatic SC" panose="00000500000000000000" pitchFamily="2" charset="-79"/>
                        </a:rPr>
                        <a:t>- Story language</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b="0" dirty="0" smtClean="0">
                          <a:solidFill>
                            <a:schemeClr val="tx1"/>
                          </a:solidFill>
                          <a:latin typeface="Century Gothic" panose="020B0502020202020204" pitchFamily="34" charset="0"/>
                          <a:cs typeface="Amatic SC" panose="00000500000000000000" pitchFamily="2" charset="-79"/>
                        </a:rPr>
                        <a:t>- Listening &amp;</a:t>
                      </a:r>
                      <a:r>
                        <a:rPr lang="en-US" sz="1050" b="0" baseline="0" dirty="0" smtClean="0">
                          <a:solidFill>
                            <a:schemeClr val="tx1"/>
                          </a:solidFill>
                          <a:latin typeface="Century Gothic" panose="020B0502020202020204" pitchFamily="34" charset="0"/>
                          <a:cs typeface="Amatic SC" panose="00000500000000000000" pitchFamily="2" charset="-79"/>
                        </a:rPr>
                        <a:t> </a:t>
                      </a:r>
                      <a:r>
                        <a:rPr lang="en-US" sz="1050" b="0" dirty="0" smtClean="0">
                          <a:solidFill>
                            <a:schemeClr val="tx1"/>
                          </a:solidFill>
                          <a:latin typeface="Century Gothic" panose="020B0502020202020204" pitchFamily="34" charset="0"/>
                          <a:cs typeface="Amatic SC" panose="00000500000000000000" pitchFamily="2" charset="-79"/>
                        </a:rPr>
                        <a:t>responding </a:t>
                      </a:r>
                      <a:r>
                        <a:rPr lang="en-US" sz="1050" b="0" dirty="0">
                          <a:solidFill>
                            <a:schemeClr val="tx1"/>
                          </a:solidFill>
                          <a:latin typeface="Century Gothic" panose="020B0502020202020204" pitchFamily="34" charset="0"/>
                          <a:cs typeface="Amatic SC" panose="00000500000000000000" pitchFamily="2" charset="-79"/>
                        </a:rPr>
                        <a:t>to stories</a:t>
                      </a:r>
                    </a:p>
                    <a:p>
                      <a:pPr algn="l"/>
                      <a:r>
                        <a:rPr lang="en-US" sz="1050" b="0" dirty="0" smtClean="0">
                          <a:solidFill>
                            <a:schemeClr val="tx1"/>
                          </a:solidFill>
                          <a:latin typeface="Century Gothic" panose="020B0502020202020204" pitchFamily="34" charset="0"/>
                          <a:cs typeface="Amatic SC" panose="00000500000000000000" pitchFamily="2" charset="-79"/>
                        </a:rPr>
                        <a:t>- Following </a:t>
                      </a:r>
                      <a:r>
                        <a:rPr lang="en-US" sz="1050" b="0" dirty="0">
                          <a:solidFill>
                            <a:schemeClr val="tx1"/>
                          </a:solidFill>
                          <a:latin typeface="Century Gothic" panose="020B0502020202020204" pitchFamily="34" charset="0"/>
                          <a:cs typeface="Amatic SC" panose="00000500000000000000" pitchFamily="2" charset="-79"/>
                        </a:rPr>
                        <a:t>instructions  </a:t>
                      </a:r>
                    </a:p>
                    <a:p>
                      <a:pPr algn="l"/>
                      <a:r>
                        <a:rPr lang="en-US" sz="1050" b="0" dirty="0" smtClean="0">
                          <a:solidFill>
                            <a:schemeClr val="tx1"/>
                          </a:solidFill>
                          <a:latin typeface="Century Gothic" panose="020B0502020202020204" pitchFamily="34" charset="0"/>
                          <a:cs typeface="Amatic SC" panose="00000500000000000000" pitchFamily="2" charset="-79"/>
                        </a:rPr>
                        <a:t>- Takes </a:t>
                      </a:r>
                      <a:r>
                        <a:rPr lang="en-US" sz="1050" b="0" dirty="0">
                          <a:solidFill>
                            <a:schemeClr val="tx1"/>
                          </a:solidFill>
                          <a:latin typeface="Century Gothic" panose="020B0502020202020204" pitchFamily="34" charset="0"/>
                          <a:cs typeface="Amatic SC" panose="00000500000000000000" pitchFamily="2" charset="-79"/>
                        </a:rPr>
                        <a:t>part in discussion </a:t>
                      </a:r>
                    </a:p>
                    <a:p>
                      <a:pPr algn="l"/>
                      <a:r>
                        <a:rPr lang="en-US" sz="1050" dirty="0" smtClean="0">
                          <a:latin typeface="Century Gothic" panose="020B0502020202020204" pitchFamily="34" charset="0"/>
                        </a:rPr>
                        <a:t>- Understand </a:t>
                      </a:r>
                      <a:r>
                        <a:rPr lang="en-US" sz="1050" dirty="0">
                          <a:latin typeface="Century Gothic" panose="020B0502020202020204" pitchFamily="34" charset="0"/>
                        </a:rPr>
                        <a:t>how to listen carefully </a:t>
                      </a:r>
                      <a:r>
                        <a:rPr lang="en-US" sz="1050" dirty="0" smtClean="0">
                          <a:latin typeface="Century Gothic" panose="020B0502020202020204" pitchFamily="34" charset="0"/>
                        </a:rPr>
                        <a:t>&amp;</a:t>
                      </a:r>
                      <a:r>
                        <a:rPr lang="en-US" sz="1050" baseline="0" dirty="0" smtClean="0">
                          <a:latin typeface="Century Gothic" panose="020B0502020202020204" pitchFamily="34" charset="0"/>
                        </a:rPr>
                        <a:t> </a:t>
                      </a:r>
                      <a:r>
                        <a:rPr lang="en-US" sz="1050" dirty="0" smtClean="0">
                          <a:latin typeface="Century Gothic" panose="020B0502020202020204" pitchFamily="34" charset="0"/>
                        </a:rPr>
                        <a:t>why </a:t>
                      </a:r>
                      <a:r>
                        <a:rPr lang="en-US" sz="1050" dirty="0">
                          <a:latin typeface="Century Gothic" panose="020B0502020202020204" pitchFamily="34" charset="0"/>
                        </a:rPr>
                        <a:t>listening is important.</a:t>
                      </a:r>
                    </a:p>
                    <a:p>
                      <a:pPr algn="l"/>
                      <a:r>
                        <a:rPr lang="en-US" sz="1050" dirty="0">
                          <a:latin typeface="Century Gothic" panose="020B0502020202020204" pitchFamily="34" charset="0"/>
                        </a:rPr>
                        <a:t>Use new vocabulary through the </a:t>
                      </a:r>
                      <a:r>
                        <a:rPr lang="en-US" sz="1050" dirty="0" smtClean="0">
                          <a:latin typeface="Century Gothic" panose="020B0502020202020204" pitchFamily="34" charset="0"/>
                        </a:rPr>
                        <a:t>day</a:t>
                      </a:r>
                      <a:endParaRPr lang="en-US" sz="1050" dirty="0">
                        <a:latin typeface="Century Gothic" panose="020B0502020202020204" pitchFamily="34" charset="0"/>
                      </a:endParaRPr>
                    </a:p>
                    <a:p>
                      <a:pPr algn="l"/>
                      <a:r>
                        <a:rPr lang="en-US" sz="1050" dirty="0" smtClean="0">
                          <a:latin typeface="Century Gothic" panose="020B0502020202020204" pitchFamily="34" charset="0"/>
                        </a:rPr>
                        <a:t>- Choose </a:t>
                      </a:r>
                      <a:r>
                        <a:rPr lang="en-US" sz="1050" dirty="0">
                          <a:latin typeface="Century Gothic" panose="020B0502020202020204" pitchFamily="34" charset="0"/>
                        </a:rPr>
                        <a:t>books that will develop their </a:t>
                      </a:r>
                      <a:r>
                        <a:rPr lang="en-US" sz="1050" dirty="0" smtClean="0">
                          <a:latin typeface="Century Gothic" panose="020B0502020202020204" pitchFamily="34" charset="0"/>
                        </a:rPr>
                        <a:t>vocabulary</a:t>
                      </a:r>
                      <a:endParaRPr lang="en-GB" sz="1050" b="0" dirty="0">
                        <a:solidFill>
                          <a:schemeClr val="tx1"/>
                        </a:solidFill>
                        <a:latin typeface="Century Gothic" panose="020B0502020202020204" pitchFamily="34" charset="0"/>
                        <a:cs typeface="Amatic SC" panose="00000500000000000000" pitchFamily="2" charset="-79"/>
                      </a:endParaRPr>
                    </a:p>
                    <a:p>
                      <a:pPr algn="l"/>
                      <a:endParaRPr lang="en-GB" sz="105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050" b="1" u="sng" dirty="0">
                          <a:solidFill>
                            <a:schemeClr val="tx1"/>
                          </a:solidFill>
                          <a:latin typeface="Century Gothic" panose="020B0502020202020204" pitchFamily="34" charset="0"/>
                          <a:cs typeface="Amatic SC" panose="00000500000000000000" pitchFamily="2" charset="-79"/>
                        </a:rPr>
                        <a:t>Tell me why! </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Develop vocabulary: Word Aware</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Weekly interventions</a:t>
                      </a:r>
                      <a:r>
                        <a:rPr lang="en-US" sz="1050" b="0" dirty="0" smtClean="0">
                          <a:solidFill>
                            <a:schemeClr val="tx1"/>
                          </a:solidFill>
                          <a:latin typeface="Century Gothic" panose="020B0502020202020204" pitchFamily="34" charset="0"/>
                          <a:cs typeface="Amatic SC" panose="00000500000000000000" pitchFamily="2" charset="-79"/>
                        </a:rPr>
                        <a:t> </a:t>
                      </a:r>
                    </a:p>
                    <a:p>
                      <a:pPr algn="l"/>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a:t>
                      </a:r>
                      <a:r>
                        <a:rPr lang="en-US" sz="1050" b="0" dirty="0" smtClean="0">
                          <a:solidFill>
                            <a:schemeClr val="tx1"/>
                          </a:solidFill>
                          <a:latin typeface="Century Gothic" panose="020B0502020202020204" pitchFamily="34" charset="0"/>
                          <a:cs typeface="Amatic SC" panose="00000500000000000000" pitchFamily="2" charset="-79"/>
                        </a:rPr>
                        <a:t>Using </a:t>
                      </a:r>
                      <a:r>
                        <a:rPr lang="en-US" sz="1050" b="0" dirty="0">
                          <a:solidFill>
                            <a:schemeClr val="tx1"/>
                          </a:solidFill>
                          <a:latin typeface="Century Gothic" panose="020B0502020202020204" pitchFamily="34" charset="0"/>
                          <a:cs typeface="Amatic SC" panose="00000500000000000000" pitchFamily="2" charset="-79"/>
                        </a:rPr>
                        <a:t>language well </a:t>
                      </a:r>
                    </a:p>
                    <a:p>
                      <a:pPr algn="l"/>
                      <a:r>
                        <a:rPr lang="en-US" sz="1050" b="0" dirty="0" smtClean="0">
                          <a:solidFill>
                            <a:schemeClr val="tx1"/>
                          </a:solidFill>
                          <a:latin typeface="Century Gothic" panose="020B0502020202020204" pitchFamily="34" charset="0"/>
                          <a:cs typeface="Amatic SC" panose="00000500000000000000" pitchFamily="2" charset="-79"/>
                        </a:rPr>
                        <a:t>- Asks </a:t>
                      </a:r>
                      <a:r>
                        <a:rPr lang="en-US" sz="1050" b="0" dirty="0">
                          <a:solidFill>
                            <a:schemeClr val="tx1"/>
                          </a:solidFill>
                          <a:latin typeface="Century Gothic" panose="020B0502020202020204" pitchFamily="34" charset="0"/>
                          <a:cs typeface="Amatic SC" panose="00000500000000000000" pitchFamily="2" charset="-79"/>
                        </a:rPr>
                        <a:t>how </a:t>
                      </a:r>
                      <a:r>
                        <a:rPr lang="en-US" sz="1050" b="0" dirty="0" smtClean="0">
                          <a:solidFill>
                            <a:schemeClr val="tx1"/>
                          </a:solidFill>
                          <a:latin typeface="Century Gothic" panose="020B0502020202020204" pitchFamily="34" charset="0"/>
                          <a:cs typeface="Amatic SC" panose="00000500000000000000" pitchFamily="2" charset="-79"/>
                        </a:rPr>
                        <a:t>&amp; </a:t>
                      </a:r>
                      <a:r>
                        <a:rPr lang="en-US" sz="1050" b="0" dirty="0">
                          <a:solidFill>
                            <a:schemeClr val="tx1"/>
                          </a:solidFill>
                          <a:latin typeface="Century Gothic" panose="020B0502020202020204" pitchFamily="34" charset="0"/>
                          <a:cs typeface="Amatic SC" panose="00000500000000000000" pitchFamily="2" charset="-79"/>
                        </a:rPr>
                        <a:t>why questions…</a:t>
                      </a:r>
                    </a:p>
                    <a:p>
                      <a:pPr algn="l"/>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a:t>
                      </a:r>
                      <a:r>
                        <a:rPr lang="en-US" sz="1050" b="0" dirty="0" smtClean="0">
                          <a:solidFill>
                            <a:schemeClr val="tx1"/>
                          </a:solidFill>
                          <a:latin typeface="Century Gothic" panose="020B0502020202020204" pitchFamily="34" charset="0"/>
                          <a:cs typeface="Amatic SC" panose="00000500000000000000" pitchFamily="2" charset="-79"/>
                        </a:rPr>
                        <a:t>Retell </a:t>
                      </a:r>
                      <a:r>
                        <a:rPr lang="en-US" sz="1050" b="0" dirty="0">
                          <a:solidFill>
                            <a:schemeClr val="tx1"/>
                          </a:solidFill>
                          <a:latin typeface="Century Gothic" panose="020B0502020202020204" pitchFamily="34" charset="0"/>
                          <a:cs typeface="Amatic SC" panose="00000500000000000000" pitchFamily="2" charset="-79"/>
                        </a:rPr>
                        <a:t>a story with story </a:t>
                      </a:r>
                      <a:r>
                        <a:rPr lang="en-US" sz="1050" b="0" dirty="0" smtClean="0">
                          <a:solidFill>
                            <a:schemeClr val="tx1"/>
                          </a:solidFill>
                          <a:latin typeface="Century Gothic" panose="020B0502020202020204" pitchFamily="34" charset="0"/>
                          <a:cs typeface="Amatic SC" panose="00000500000000000000" pitchFamily="2" charset="-79"/>
                        </a:rPr>
                        <a:t>language </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Remember key points from a story</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dirty="0" smtClean="0">
                          <a:latin typeface="Century Gothic" panose="020B0502020202020204" pitchFamily="34" charset="0"/>
                        </a:rPr>
                        <a:t>- Ask </a:t>
                      </a:r>
                      <a:r>
                        <a:rPr lang="en-US" sz="1050" dirty="0">
                          <a:latin typeface="Century Gothic" panose="020B0502020202020204" pitchFamily="34" charset="0"/>
                        </a:rPr>
                        <a:t>questions to find out </a:t>
                      </a:r>
                      <a:r>
                        <a:rPr lang="en-US" sz="1050" dirty="0" smtClean="0">
                          <a:latin typeface="Century Gothic" panose="020B0502020202020204" pitchFamily="34" charset="0"/>
                        </a:rPr>
                        <a:t>more</a:t>
                      </a:r>
                      <a:r>
                        <a:rPr lang="en-US" sz="1050" baseline="0" dirty="0" smtClean="0">
                          <a:latin typeface="Century Gothic" panose="020B0502020202020204" pitchFamily="34" charset="0"/>
                        </a:rPr>
                        <a:t> &amp;</a:t>
                      </a:r>
                      <a:r>
                        <a:rPr lang="en-US" sz="1050" dirty="0" smtClean="0">
                          <a:latin typeface="Century Gothic" panose="020B0502020202020204" pitchFamily="34" charset="0"/>
                        </a:rPr>
                        <a:t> </a:t>
                      </a:r>
                      <a:r>
                        <a:rPr lang="en-US" sz="1050" dirty="0">
                          <a:latin typeface="Century Gothic" panose="020B0502020202020204" pitchFamily="34" charset="0"/>
                        </a:rPr>
                        <a:t>to check they understand what has been said to them. </a:t>
                      </a:r>
                      <a:r>
                        <a:rPr lang="en-US" sz="1050" dirty="0" smtClean="0">
                          <a:latin typeface="Century Gothic" panose="020B0502020202020204" pitchFamily="34" charset="0"/>
                        </a:rPr>
                        <a:t>-</a:t>
                      </a:r>
                      <a:r>
                        <a:rPr lang="en-US" sz="1050" baseline="0" dirty="0" smtClean="0">
                          <a:latin typeface="Century Gothic" panose="020B0502020202020204" pitchFamily="34" charset="0"/>
                        </a:rPr>
                        <a:t> - </a:t>
                      </a:r>
                      <a:r>
                        <a:rPr lang="en-US" sz="1050" dirty="0" smtClean="0">
                          <a:latin typeface="Century Gothic" panose="020B0502020202020204" pitchFamily="34" charset="0"/>
                        </a:rPr>
                        <a:t>Describe </a:t>
                      </a:r>
                      <a:r>
                        <a:rPr lang="en-US" sz="1050" dirty="0">
                          <a:latin typeface="Century Gothic" panose="020B0502020202020204" pitchFamily="34" charset="0"/>
                        </a:rPr>
                        <a:t>events in some </a:t>
                      </a:r>
                      <a:r>
                        <a:rPr lang="en-US" sz="1050" dirty="0" smtClean="0">
                          <a:latin typeface="Century Gothic" panose="020B0502020202020204" pitchFamily="34" charset="0"/>
                        </a:rPr>
                        <a:t>detail</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dirty="0" smtClean="0">
                          <a:latin typeface="Century Gothic" panose="020B0502020202020204" pitchFamily="34" charset="0"/>
                        </a:rPr>
                        <a:t>- Listen to</a:t>
                      </a:r>
                      <a:r>
                        <a:rPr lang="en-US" sz="1050" baseline="0" dirty="0" smtClean="0">
                          <a:latin typeface="Century Gothic" panose="020B0502020202020204" pitchFamily="34" charset="0"/>
                        </a:rPr>
                        <a:t> &amp;</a:t>
                      </a:r>
                      <a:r>
                        <a:rPr lang="en-US" sz="1050" dirty="0" smtClean="0">
                          <a:latin typeface="Century Gothic" panose="020B0502020202020204" pitchFamily="34" charset="0"/>
                        </a:rPr>
                        <a:t> </a:t>
                      </a:r>
                      <a:r>
                        <a:rPr lang="en-US" sz="1050" dirty="0">
                          <a:latin typeface="Century Gothic" panose="020B0502020202020204" pitchFamily="34" charset="0"/>
                        </a:rPr>
                        <a:t>talk about stories to build familiarity and </a:t>
                      </a:r>
                      <a:r>
                        <a:rPr lang="en-US" sz="1050" dirty="0" smtClean="0">
                          <a:latin typeface="Century Gothic" panose="020B0502020202020204" pitchFamily="34" charset="0"/>
                        </a:rPr>
                        <a:t>understanding</a:t>
                      </a:r>
                      <a:endParaRPr lang="en-US" sz="1050" dirty="0">
                        <a:latin typeface="Century Gothic" panose="020B0502020202020204" pitchFamily="34" charset="0"/>
                      </a:endParaRPr>
                    </a:p>
                    <a:p>
                      <a:pPr algn="l"/>
                      <a:r>
                        <a:rPr lang="en-US" sz="1050" dirty="0" smtClean="0">
                          <a:latin typeface="Century Gothic" panose="020B0502020202020204" pitchFamily="34" charset="0"/>
                        </a:rPr>
                        <a:t>- Learn </a:t>
                      </a:r>
                      <a:r>
                        <a:rPr lang="en-US" sz="1050" dirty="0">
                          <a:latin typeface="Century Gothic" panose="020B0502020202020204" pitchFamily="34" charset="0"/>
                        </a:rPr>
                        <a:t>rhymes, poems </a:t>
                      </a:r>
                      <a:r>
                        <a:rPr lang="en-US" sz="1050" dirty="0" smtClean="0">
                          <a:latin typeface="Century Gothic" panose="020B0502020202020204" pitchFamily="34" charset="0"/>
                        </a:rPr>
                        <a:t>&amp; songs</a:t>
                      </a:r>
                      <a:endParaRPr lang="en-GB" sz="105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050" b="1" u="sng" dirty="0" smtClean="0">
                          <a:solidFill>
                            <a:schemeClr val="tx1"/>
                          </a:solidFill>
                          <a:latin typeface="Century Gothic" panose="020B0502020202020204" pitchFamily="34" charset="0"/>
                          <a:cs typeface="Amatic SC" panose="00000500000000000000" pitchFamily="2" charset="-79"/>
                        </a:rPr>
                        <a:t>Explain</a:t>
                      </a:r>
                      <a:r>
                        <a:rPr lang="en-US" sz="1050" b="1" u="sng" baseline="0" dirty="0" smtClean="0">
                          <a:solidFill>
                            <a:schemeClr val="tx1"/>
                          </a:solidFill>
                          <a:latin typeface="Century Gothic" panose="020B0502020202020204" pitchFamily="34" charset="0"/>
                          <a:cs typeface="Amatic SC" panose="00000500000000000000" pitchFamily="2" charset="-79"/>
                        </a:rPr>
                        <a:t> to me</a:t>
                      </a:r>
                      <a:r>
                        <a:rPr lang="en-US" sz="1050" b="1" u="sng" dirty="0" smtClean="0">
                          <a:solidFill>
                            <a:schemeClr val="tx1"/>
                          </a:solidFill>
                          <a:latin typeface="Century Gothic" panose="020B0502020202020204" pitchFamily="34" charset="0"/>
                          <a:cs typeface="Amatic SC" panose="00000500000000000000" pitchFamily="2" charset="-79"/>
                        </a:rPr>
                        <a:t>! </a:t>
                      </a:r>
                      <a:endParaRPr lang="en-US" sz="1050" b="1" u="sng" dirty="0">
                        <a:solidFill>
                          <a:schemeClr val="tx1"/>
                        </a:solidFill>
                        <a:latin typeface="Century Gothic" panose="020B0502020202020204" pitchFamily="34" charset="0"/>
                        <a:cs typeface="Amatic SC" panose="00000500000000000000" pitchFamily="2" charset="-79"/>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Develop vocabulary: Word Aware</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baseline="0" dirty="0" smtClean="0">
                          <a:solidFill>
                            <a:schemeClr val="tx1"/>
                          </a:solidFill>
                          <a:latin typeface="Century Gothic" panose="020B0502020202020204" pitchFamily="34" charset="0"/>
                          <a:cs typeface="Amatic SC" panose="00000500000000000000" pitchFamily="2" charset="-79"/>
                        </a:rPr>
                        <a:t>- Weekly interventions</a:t>
                      </a:r>
                      <a:r>
                        <a:rPr lang="en-US" sz="1050" b="0" dirty="0" smtClean="0">
                          <a:solidFill>
                            <a:schemeClr val="tx1"/>
                          </a:solidFill>
                          <a:latin typeface="Century Gothic" panose="020B0502020202020204" pitchFamily="34" charset="0"/>
                          <a:cs typeface="Amatic SC" panose="00000500000000000000" pitchFamily="2" charset="-79"/>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Learn &amp; recite poems &amp; songs:</a:t>
                      </a:r>
                      <a:r>
                        <a:rPr lang="en-US" sz="1050" b="0" baseline="0" dirty="0" smtClean="0">
                          <a:solidFill>
                            <a:schemeClr val="tx1"/>
                          </a:solidFill>
                          <a:latin typeface="Century Gothic" panose="020B0502020202020204" pitchFamily="34" charset="0"/>
                          <a:cs typeface="Amatic SC" panose="00000500000000000000" pitchFamily="2" charset="-79"/>
                        </a:rPr>
                        <a:t> Rhyme of the Week</a:t>
                      </a:r>
                      <a:endParaRPr lang="en-US" sz="1050" b="0" dirty="0">
                        <a:solidFill>
                          <a:schemeClr val="tx1"/>
                        </a:solidFill>
                        <a:latin typeface="Century Gothic" panose="020B0502020202020204" pitchFamily="34" charset="0"/>
                        <a:cs typeface="Amatic SC" panose="00000500000000000000" pitchFamily="2" charset="-79"/>
                      </a:endParaRPr>
                    </a:p>
                    <a:p>
                      <a:pPr marL="0" indent="0" algn="l">
                        <a:buFontTx/>
                        <a:buNone/>
                      </a:pPr>
                      <a:r>
                        <a:rPr lang="en-US" sz="1050" b="0" dirty="0" smtClean="0">
                          <a:solidFill>
                            <a:schemeClr val="tx1"/>
                          </a:solidFill>
                          <a:latin typeface="Century Gothic" panose="020B0502020202020204" pitchFamily="34" charset="0"/>
                        </a:rPr>
                        <a:t>- Understand </a:t>
                      </a:r>
                      <a:r>
                        <a:rPr lang="en-US" sz="1050" b="0" dirty="0">
                          <a:solidFill>
                            <a:schemeClr val="tx1"/>
                          </a:solidFill>
                          <a:latin typeface="Century Gothic" panose="020B0502020202020204" pitchFamily="34" charset="0"/>
                        </a:rPr>
                        <a:t>how to listen carefully </a:t>
                      </a:r>
                      <a:r>
                        <a:rPr lang="en-US" sz="1050" b="0" dirty="0" smtClean="0">
                          <a:solidFill>
                            <a:schemeClr val="tx1"/>
                          </a:solidFill>
                          <a:latin typeface="Century Gothic" panose="020B0502020202020204" pitchFamily="34" charset="0"/>
                        </a:rPr>
                        <a:t>&amp; </a:t>
                      </a:r>
                      <a:r>
                        <a:rPr lang="en-US" sz="1050" b="0" dirty="0">
                          <a:solidFill>
                            <a:schemeClr val="tx1"/>
                          </a:solidFill>
                          <a:latin typeface="Century Gothic" panose="020B0502020202020204" pitchFamily="34" charset="0"/>
                        </a:rPr>
                        <a:t>why listening is </a:t>
                      </a:r>
                      <a:r>
                        <a:rPr lang="en-US" sz="1050" b="0" dirty="0" smtClean="0">
                          <a:solidFill>
                            <a:schemeClr val="tx1"/>
                          </a:solidFill>
                          <a:latin typeface="Century Gothic" panose="020B0502020202020204" pitchFamily="34" charset="0"/>
                        </a:rPr>
                        <a:t>important</a:t>
                      </a:r>
                    </a:p>
                    <a:p>
                      <a:pPr marL="0" indent="0" algn="l">
                        <a:buFontTx/>
                        <a:buNone/>
                      </a:pPr>
                      <a:r>
                        <a:rPr lang="en-US" sz="1050" b="0" dirty="0" smtClean="0">
                          <a:solidFill>
                            <a:schemeClr val="tx1"/>
                          </a:solidFill>
                          <a:latin typeface="Century Gothic" panose="020B0502020202020204" pitchFamily="34" charset="0"/>
                        </a:rPr>
                        <a:t>- Listen to,</a:t>
                      </a:r>
                      <a:r>
                        <a:rPr lang="en-US" sz="1050" b="0" baseline="0" dirty="0" smtClean="0">
                          <a:solidFill>
                            <a:schemeClr val="tx1"/>
                          </a:solidFill>
                          <a:latin typeface="Century Gothic" panose="020B0502020202020204" pitchFamily="34" charset="0"/>
                        </a:rPr>
                        <a:t> </a:t>
                      </a:r>
                      <a:r>
                        <a:rPr lang="en-US" sz="1050" b="0" dirty="0" smtClean="0">
                          <a:solidFill>
                            <a:schemeClr val="tx1"/>
                          </a:solidFill>
                          <a:latin typeface="Century Gothic" panose="020B0502020202020204" pitchFamily="34" charset="0"/>
                        </a:rPr>
                        <a:t>engage in &amp; talk about selected non-fiction</a:t>
                      </a:r>
                    </a:p>
                    <a:p>
                      <a:pPr marL="0" indent="0" algn="l">
                        <a:buFontTx/>
                        <a:buNone/>
                      </a:pPr>
                      <a:r>
                        <a:rPr lang="en-US" sz="1050" b="0" dirty="0" smtClean="0">
                          <a:solidFill>
                            <a:schemeClr val="tx1"/>
                          </a:solidFill>
                          <a:latin typeface="Century Gothic" panose="020B0502020202020204" pitchFamily="34" charset="0"/>
                        </a:rPr>
                        <a:t>- Articulate thoughts &amp; ideas into well formed sentences</a:t>
                      </a:r>
                    </a:p>
                    <a:p>
                      <a:pPr marL="0" indent="0" algn="l">
                        <a:buFontTx/>
                        <a:buNone/>
                      </a:pPr>
                      <a:r>
                        <a:rPr lang="en-US" sz="1050" b="0" baseline="0" dirty="0" smtClean="0">
                          <a:solidFill>
                            <a:schemeClr val="tx1"/>
                          </a:solidFill>
                          <a:latin typeface="Century Gothic" panose="020B0502020202020204" pitchFamily="34" charset="0"/>
                        </a:rPr>
                        <a:t>- Ask questions to find out more</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a:t>
                      </a:r>
                      <a:r>
                        <a:rPr lang="en-US" sz="1050" b="0" dirty="0" smtClean="0">
                          <a:solidFill>
                            <a:schemeClr val="tx1"/>
                          </a:solidFill>
                          <a:latin typeface="Century Gothic" panose="020B0502020202020204" pitchFamily="34" charset="0"/>
                          <a:cs typeface="Amatic SC" panose="00000500000000000000" pitchFamily="2" charset="-79"/>
                        </a:rPr>
                        <a:t>Retell a story with story language:</a:t>
                      </a:r>
                      <a:r>
                        <a:rPr lang="en-US" sz="1050" b="0" baseline="0" dirty="0" smtClean="0">
                          <a:solidFill>
                            <a:schemeClr val="tx1"/>
                          </a:solidFill>
                          <a:latin typeface="Century Gothic" panose="020B0502020202020204" pitchFamily="34" charset="0"/>
                          <a:cs typeface="Amatic SC" panose="00000500000000000000" pitchFamily="2" charset="-79"/>
                        </a:rPr>
                        <a:t> Helicopter Stories &amp; T4W</a:t>
                      </a:r>
                      <a:endParaRPr lang="en-US" sz="1050" b="0" dirty="0" smtClean="0">
                        <a:solidFill>
                          <a:schemeClr val="tx1"/>
                        </a:solidFill>
                        <a:latin typeface="Century Gothic" panose="020B0502020202020204" pitchFamily="34" charset="0"/>
                        <a:cs typeface="Amatic SC" panose="00000500000000000000" pitchFamily="2" charset="-79"/>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50" baseline="0" dirty="0" smtClean="0">
                          <a:latin typeface="Century Gothic" panose="020B0502020202020204" pitchFamily="34" charset="0"/>
                        </a:rPr>
                        <a:t>- </a:t>
                      </a:r>
                      <a:r>
                        <a:rPr lang="en-US" sz="1050" dirty="0" smtClean="0">
                          <a:latin typeface="Century Gothic" panose="020B0502020202020204" pitchFamily="34" charset="0"/>
                        </a:rPr>
                        <a:t>Describe events in some detail</a:t>
                      </a:r>
                      <a:r>
                        <a:rPr lang="en-US" sz="1050" baseline="0" dirty="0" smtClean="0">
                          <a:latin typeface="Century Gothic" panose="020B0502020202020204" pitchFamily="34" charset="0"/>
                        </a:rPr>
                        <a:t> e.g. class trip</a:t>
                      </a:r>
                      <a:endParaRPr lang="en-US" sz="1050" b="0" dirty="0" smtClean="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1050" b="1" u="sng" dirty="0" smtClean="0">
                          <a:solidFill>
                            <a:schemeClr val="tx1"/>
                          </a:solidFill>
                          <a:latin typeface="Century Gothic" panose="020B0502020202020204" pitchFamily="34" charset="0"/>
                          <a:cs typeface="Amatic SC" panose="00000500000000000000" pitchFamily="2" charset="-79"/>
                        </a:rPr>
                        <a:t>Recount</a:t>
                      </a:r>
                      <a:r>
                        <a:rPr lang="en-US" sz="1050" b="1" u="sng" baseline="0" dirty="0" smtClean="0">
                          <a:solidFill>
                            <a:schemeClr val="tx1"/>
                          </a:solidFill>
                          <a:latin typeface="Century Gothic" panose="020B0502020202020204" pitchFamily="34" charset="0"/>
                          <a:cs typeface="Amatic SC" panose="00000500000000000000" pitchFamily="2" charset="-79"/>
                        </a:rPr>
                        <a:t> an event!</a:t>
                      </a:r>
                      <a:r>
                        <a:rPr lang="en-US" sz="1050" b="1" u="sng" dirty="0" smtClean="0">
                          <a:solidFill>
                            <a:schemeClr val="tx1"/>
                          </a:solidFill>
                          <a:latin typeface="Century Gothic" panose="020B0502020202020204" pitchFamily="34" charset="0"/>
                          <a:cs typeface="Amatic SC" panose="00000500000000000000" pitchFamily="2" charset="-79"/>
                        </a:rPr>
                        <a:t> </a:t>
                      </a:r>
                      <a:endParaRPr lang="en-US" sz="1050" b="1" u="sng" dirty="0">
                        <a:solidFill>
                          <a:schemeClr val="tx1"/>
                        </a:solidFill>
                        <a:latin typeface="Century Gothic" panose="020B0502020202020204" pitchFamily="34" charset="0"/>
                        <a:cs typeface="Amatic SC" panose="00000500000000000000" pitchFamily="2" charset="-79"/>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Develop vocabulary: Word Aware</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baseline="0" dirty="0" smtClean="0">
                          <a:solidFill>
                            <a:schemeClr val="tx1"/>
                          </a:solidFill>
                          <a:latin typeface="Century Gothic" panose="020B0502020202020204" pitchFamily="34" charset="0"/>
                          <a:cs typeface="Amatic SC" panose="00000500000000000000" pitchFamily="2" charset="-79"/>
                        </a:rPr>
                        <a:t>- Weekly interventions</a:t>
                      </a:r>
                      <a:r>
                        <a:rPr lang="en-US" sz="1050" b="0" dirty="0" smtClean="0">
                          <a:solidFill>
                            <a:schemeClr val="tx1"/>
                          </a:solidFill>
                          <a:latin typeface="Century Gothic" panose="020B0502020202020204" pitchFamily="34" charset="0"/>
                          <a:cs typeface="Amatic SC" panose="00000500000000000000" pitchFamily="2" charset="-79"/>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Learn &amp; recite poems &amp; songs:</a:t>
                      </a:r>
                      <a:r>
                        <a:rPr lang="en-US" sz="1050" b="0" baseline="0" dirty="0" smtClean="0">
                          <a:solidFill>
                            <a:schemeClr val="tx1"/>
                          </a:solidFill>
                          <a:latin typeface="Century Gothic" panose="020B0502020202020204" pitchFamily="34" charset="0"/>
                          <a:cs typeface="Amatic SC" panose="00000500000000000000" pitchFamily="2" charset="-79"/>
                        </a:rPr>
                        <a:t> Rhyme of the Week</a:t>
                      </a:r>
                      <a:endParaRPr lang="en-US" sz="1050" b="0" dirty="0" smtClean="0">
                        <a:solidFill>
                          <a:schemeClr val="tx1"/>
                        </a:solidFill>
                        <a:latin typeface="Century Gothic" panose="020B0502020202020204" pitchFamily="34" charset="0"/>
                        <a:cs typeface="Amatic SC" panose="00000500000000000000" pitchFamily="2" charset="-79"/>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rPr>
                        <a:t>- Listen to,</a:t>
                      </a:r>
                      <a:r>
                        <a:rPr lang="en-US" sz="1050" b="0" baseline="0" dirty="0" smtClean="0">
                          <a:solidFill>
                            <a:schemeClr val="tx1"/>
                          </a:solidFill>
                          <a:latin typeface="Century Gothic" panose="020B0502020202020204" pitchFamily="34" charset="0"/>
                        </a:rPr>
                        <a:t> </a:t>
                      </a:r>
                      <a:r>
                        <a:rPr lang="en-US" sz="1050" b="0" dirty="0" smtClean="0">
                          <a:solidFill>
                            <a:schemeClr val="tx1"/>
                          </a:solidFill>
                          <a:latin typeface="Century Gothic" panose="020B0502020202020204" pitchFamily="34" charset="0"/>
                        </a:rPr>
                        <a:t>engage in &amp; talk about selected non-fiction</a:t>
                      </a:r>
                    </a:p>
                    <a:p>
                      <a:pPr algn="l"/>
                      <a:r>
                        <a:rPr lang="en-US" sz="1050" b="0" dirty="0" smtClean="0">
                          <a:solidFill>
                            <a:schemeClr val="tx1"/>
                          </a:solidFill>
                          <a:latin typeface="Century Gothic" panose="020B0502020202020204" pitchFamily="34" charset="0"/>
                          <a:cs typeface="Amatic SC" panose="00000500000000000000" pitchFamily="2" charset="-79"/>
                        </a:rPr>
                        <a:t>-</a:t>
                      </a:r>
                      <a:r>
                        <a:rPr lang="en-US" sz="1050" b="0" baseline="0" dirty="0" smtClean="0">
                          <a:solidFill>
                            <a:schemeClr val="tx1"/>
                          </a:solidFill>
                          <a:latin typeface="Century Gothic" panose="020B0502020202020204" pitchFamily="34" charset="0"/>
                          <a:cs typeface="Amatic SC" panose="00000500000000000000" pitchFamily="2" charset="-79"/>
                        </a:rPr>
                        <a:t> </a:t>
                      </a:r>
                      <a:r>
                        <a:rPr lang="en-US" sz="1050" b="0" dirty="0" smtClean="0">
                          <a:solidFill>
                            <a:schemeClr val="tx1"/>
                          </a:solidFill>
                          <a:latin typeface="Century Gothic" panose="020B0502020202020204" pitchFamily="34" charset="0"/>
                        </a:rPr>
                        <a:t>Re-read </a:t>
                      </a:r>
                      <a:r>
                        <a:rPr lang="en-US" sz="1050" b="0" dirty="0">
                          <a:solidFill>
                            <a:schemeClr val="tx1"/>
                          </a:solidFill>
                          <a:latin typeface="Century Gothic" panose="020B0502020202020204" pitchFamily="34" charset="0"/>
                        </a:rPr>
                        <a:t>some books so children learn the language necessary to talk about what is happening in each illustration and relate it to their own lives</a:t>
                      </a:r>
                      <a:endParaRPr lang="en-GB" sz="1050" b="0" dirty="0">
                        <a:solidFill>
                          <a:schemeClr val="tx1"/>
                        </a:solidFill>
                        <a:latin typeface="Century Gothic" panose="020B0502020202020204" pitchFamily="34" charset="0"/>
                        <a:cs typeface="Amatic SC" panose="00000500000000000000" pitchFamily="2" charset="-79"/>
                      </a:endParaRPr>
                    </a:p>
                    <a:p>
                      <a:pPr algn="l"/>
                      <a:endParaRPr lang="en-GB" sz="105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050" b="1" u="sng" dirty="0">
                          <a:solidFill>
                            <a:schemeClr val="tx1"/>
                          </a:solidFill>
                          <a:latin typeface="Century Gothic" panose="020B0502020202020204" pitchFamily="34" charset="0"/>
                          <a:cs typeface="Amatic SC" panose="00000500000000000000" pitchFamily="2" charset="-79"/>
                        </a:rPr>
                        <a:t>Time to share! </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Develop vocabulary: Word Aware</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baseline="0" dirty="0" smtClean="0">
                          <a:solidFill>
                            <a:schemeClr val="tx1"/>
                          </a:solidFill>
                          <a:latin typeface="Century Gothic" panose="020B0502020202020204" pitchFamily="34" charset="0"/>
                          <a:cs typeface="Amatic SC" panose="00000500000000000000" pitchFamily="2" charset="-79"/>
                        </a:rPr>
                        <a:t>- Weekly interventions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050" b="0" dirty="0" smtClean="0">
                          <a:solidFill>
                            <a:schemeClr val="tx1"/>
                          </a:solidFill>
                          <a:latin typeface="Century Gothic" panose="020B0502020202020204" pitchFamily="34" charset="0"/>
                          <a:cs typeface="Amatic SC" panose="00000500000000000000" pitchFamily="2" charset="-79"/>
                        </a:rPr>
                        <a:t>- Learn &amp; recite poems &amp; songs:</a:t>
                      </a:r>
                      <a:r>
                        <a:rPr lang="en-US" sz="1050" b="0" baseline="0" dirty="0" smtClean="0">
                          <a:solidFill>
                            <a:schemeClr val="tx1"/>
                          </a:solidFill>
                          <a:latin typeface="Century Gothic" panose="020B0502020202020204" pitchFamily="34" charset="0"/>
                          <a:cs typeface="Amatic SC" panose="00000500000000000000" pitchFamily="2" charset="-79"/>
                        </a:rPr>
                        <a:t> Rhyme of the Week</a:t>
                      </a:r>
                      <a:endParaRPr lang="en-US" sz="1050" b="0" dirty="0">
                        <a:solidFill>
                          <a:schemeClr val="tx1"/>
                        </a:solidFill>
                        <a:latin typeface="Century Gothic" panose="020B0502020202020204" pitchFamily="34" charset="0"/>
                        <a:cs typeface="Amatic SC" panose="00000500000000000000" pitchFamily="2" charset="-79"/>
                      </a:endParaRPr>
                    </a:p>
                    <a:p>
                      <a:pPr algn="l"/>
                      <a:r>
                        <a:rPr lang="en-US" sz="1050" b="0" dirty="0" smtClean="0">
                          <a:solidFill>
                            <a:schemeClr val="tx1"/>
                          </a:solidFill>
                          <a:latin typeface="Century Gothic" panose="020B0502020202020204" pitchFamily="34" charset="0"/>
                          <a:cs typeface="Amatic SC" panose="00000500000000000000" pitchFamily="2" charset="-79"/>
                        </a:rPr>
                        <a:t>- Weekend </a:t>
                      </a:r>
                      <a:r>
                        <a:rPr lang="en-US" sz="1050" b="0" dirty="0">
                          <a:solidFill>
                            <a:schemeClr val="tx1"/>
                          </a:solidFill>
                          <a:latin typeface="Century Gothic" panose="020B0502020202020204" pitchFamily="34" charset="0"/>
                          <a:cs typeface="Amatic SC" panose="00000500000000000000" pitchFamily="2" charset="-79"/>
                        </a:rPr>
                        <a:t>news </a:t>
                      </a:r>
                    </a:p>
                    <a:p>
                      <a:pPr marL="0" indent="0" algn="l">
                        <a:buFontTx/>
                        <a:buNone/>
                      </a:pPr>
                      <a:r>
                        <a:rPr lang="en-US" sz="1050" dirty="0" smtClean="0">
                          <a:latin typeface="Century Gothic" panose="020B0502020202020204" pitchFamily="34" charset="0"/>
                        </a:rPr>
                        <a:t>- Read </a:t>
                      </a:r>
                      <a:r>
                        <a:rPr lang="en-US" sz="1050" dirty="0">
                          <a:latin typeface="Century Gothic" panose="020B0502020202020204" pitchFamily="34" charset="0"/>
                        </a:rPr>
                        <a:t>aloud books to children that will extend their knowledge of the world and illustrate a current </a:t>
                      </a:r>
                      <a:r>
                        <a:rPr lang="en-US" sz="1050" dirty="0" smtClean="0">
                          <a:latin typeface="Century Gothic" panose="020B0502020202020204" pitchFamily="34" charset="0"/>
                        </a:rPr>
                        <a:t>topic</a:t>
                      </a:r>
                    </a:p>
                    <a:p>
                      <a:pPr marL="0" indent="0" algn="l">
                        <a:buFontTx/>
                        <a:buNone/>
                      </a:pPr>
                      <a:r>
                        <a:rPr lang="en-US" sz="1050" dirty="0" smtClean="0">
                          <a:latin typeface="Century Gothic" panose="020B0502020202020204" pitchFamily="34" charset="0"/>
                        </a:rPr>
                        <a:t>- Select </a:t>
                      </a:r>
                      <a:r>
                        <a:rPr lang="en-US" sz="1050" dirty="0">
                          <a:latin typeface="Century Gothic" panose="020B0502020202020204" pitchFamily="34" charset="0"/>
                        </a:rPr>
                        <a:t>books containing photographs and </a:t>
                      </a:r>
                      <a:r>
                        <a:rPr lang="en-US" sz="1050" dirty="0" smtClean="0">
                          <a:latin typeface="Century Gothic" panose="020B0502020202020204" pitchFamily="34" charset="0"/>
                        </a:rPr>
                        <a:t>pictures</a:t>
                      </a:r>
                      <a:endParaRPr lang="en-GB" sz="1050" b="0" dirty="0">
                        <a:solidFill>
                          <a:schemeClr val="tx1"/>
                        </a:solidFill>
                        <a:latin typeface="Century Gothic" panose="020B0502020202020204" pitchFamily="34" charset="0"/>
                        <a:cs typeface="Amatic SC" panose="00000500000000000000" pitchFamily="2" charset="-79"/>
                      </a:endParaRPr>
                    </a:p>
                    <a:p>
                      <a:pPr algn="l"/>
                      <a:endParaRPr lang="en-GB" sz="1050" b="1" dirty="0">
                        <a:solidFill>
                          <a:schemeClr val="bg1">
                            <a:lumMod val="50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bl>
          </a:graphicData>
        </a:graphic>
      </p:graphicFrame>
    </p:spTree>
    <p:extLst>
      <p:ext uri="{BB962C8B-B14F-4D97-AF65-F5344CB8AC3E}">
        <p14:creationId xmlns:p14="http://schemas.microsoft.com/office/powerpoint/2010/main" val="2367981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1059740802"/>
              </p:ext>
            </p:extLst>
          </p:nvPr>
        </p:nvGraphicFramePr>
        <p:xfrm>
          <a:off x="123209" y="130232"/>
          <a:ext cx="11900469" cy="6607453"/>
        </p:xfrm>
        <a:graphic>
          <a:graphicData uri="http://schemas.openxmlformats.org/drawingml/2006/table">
            <a:tbl>
              <a:tblPr firstRow="1" bandRow="1">
                <a:tableStyleId>{5C22544A-7EE6-4342-B048-85BDC9FD1C3A}</a:tableStyleId>
              </a:tblPr>
              <a:tblGrid>
                <a:gridCol w="1302179">
                  <a:extLst>
                    <a:ext uri="{9D8B030D-6E8A-4147-A177-3AD203B41FA5}">
                      <a16:colId xmlns:a16="http://schemas.microsoft.com/office/drawing/2014/main" xmlns="" val="385991600"/>
                    </a:ext>
                  </a:extLst>
                </a:gridCol>
                <a:gridCol w="1864729">
                  <a:extLst>
                    <a:ext uri="{9D8B030D-6E8A-4147-A177-3AD203B41FA5}">
                      <a16:colId xmlns:a16="http://schemas.microsoft.com/office/drawing/2014/main" xmlns="" val="2865123548"/>
                    </a:ext>
                  </a:extLst>
                </a:gridCol>
                <a:gridCol w="1705265">
                  <a:extLst>
                    <a:ext uri="{9D8B030D-6E8A-4147-A177-3AD203B41FA5}">
                      <a16:colId xmlns:a16="http://schemas.microsoft.com/office/drawing/2014/main" xmlns="" val="872926247"/>
                    </a:ext>
                  </a:extLst>
                </a:gridCol>
                <a:gridCol w="1721194">
                  <a:extLst>
                    <a:ext uri="{9D8B030D-6E8A-4147-A177-3AD203B41FA5}">
                      <a16:colId xmlns:a16="http://schemas.microsoft.com/office/drawing/2014/main" xmlns="" val="1315738151"/>
                    </a:ext>
                  </a:extLst>
                </a:gridCol>
                <a:gridCol w="1867953">
                  <a:extLst>
                    <a:ext uri="{9D8B030D-6E8A-4147-A177-3AD203B41FA5}">
                      <a16:colId xmlns:a16="http://schemas.microsoft.com/office/drawing/2014/main" xmlns="" val="2709165749"/>
                    </a:ext>
                  </a:extLst>
                </a:gridCol>
                <a:gridCol w="1753054">
                  <a:extLst>
                    <a:ext uri="{9D8B030D-6E8A-4147-A177-3AD203B41FA5}">
                      <a16:colId xmlns:a16="http://schemas.microsoft.com/office/drawing/2014/main" xmlns="" val="2335150482"/>
                    </a:ext>
                  </a:extLst>
                </a:gridCol>
                <a:gridCol w="1686095">
                  <a:extLst>
                    <a:ext uri="{9D8B030D-6E8A-4147-A177-3AD203B41FA5}">
                      <a16:colId xmlns:a16="http://schemas.microsoft.com/office/drawing/2014/main" xmlns="" val="4046203905"/>
                    </a:ext>
                  </a:extLst>
                </a:gridCol>
              </a:tblGrid>
              <a:tr h="422209">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370808">
                <a:tc>
                  <a:txBody>
                    <a:bodyPr/>
                    <a:lstStyle/>
                    <a:p>
                      <a:pPr algn="ctr"/>
                      <a:r>
                        <a:rPr lang="en-US" sz="1400" b="0" dirty="0" smtClean="0">
                          <a:latin typeface="Amatic SC" panose="00000500000000000000" pitchFamily="2" charset="-79"/>
                          <a:cs typeface="Amatic SC" panose="00000500000000000000" pitchFamily="2" charset="-79"/>
                        </a:rPr>
                        <a:t>TOPICS</a:t>
                      </a:r>
                      <a:endParaRPr lang="en-GB" sz="1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smtClean="0">
                          <a:latin typeface="Amatic SC" panose="00000500000000000000" pitchFamily="2" charset="-79"/>
                          <a:cs typeface="Amatic SC" panose="00000500000000000000" pitchFamily="2" charset="-79"/>
                        </a:rPr>
                        <a:t>DINOSAUR</a:t>
                      </a:r>
                      <a:r>
                        <a:rPr lang="en-US" sz="1400" baseline="0" dirty="0" smtClean="0">
                          <a:latin typeface="Amatic SC" panose="00000500000000000000" pitchFamily="2" charset="-79"/>
                          <a:cs typeface="Amatic SC" panose="00000500000000000000" pitchFamily="2" charset="-79"/>
                        </a:rPr>
                        <a:t>S ROAR</a:t>
                      </a:r>
                      <a:r>
                        <a:rPr lang="en-US" sz="1400" dirty="0" smtClean="0">
                          <a:latin typeface="Amatic SC" panose="00000500000000000000" pitchFamily="2" charset="-79"/>
                          <a:cs typeface="Amatic SC" panose="00000500000000000000" pitchFamily="2" charset="-79"/>
                        </a:rPr>
                        <a:t>!</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LET’S CELEBRATE!</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400" dirty="0" smtClean="0">
                          <a:latin typeface="Amatic SC" panose="00000500000000000000" pitchFamily="2" charset="-79"/>
                          <a:cs typeface="Amatic SC" panose="00000500000000000000" pitchFamily="2" charset="-79"/>
                        </a:rPr>
                        <a:t>WHERE</a:t>
                      </a:r>
                      <a:r>
                        <a:rPr lang="en-US" sz="1400" baseline="0" dirty="0" smtClean="0">
                          <a:latin typeface="Amatic SC" panose="00000500000000000000" pitchFamily="2" charset="-79"/>
                          <a:cs typeface="Amatic SC" panose="00000500000000000000" pitchFamily="2" charset="-79"/>
                        </a:rPr>
                        <a:t> ON EARTH…?</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DOWN</a:t>
                      </a:r>
                      <a:r>
                        <a:rPr lang="en-US" sz="1400" baseline="0" dirty="0" smtClean="0">
                          <a:latin typeface="Amatic SC" panose="00000500000000000000" pitchFamily="2" charset="-79"/>
                          <a:cs typeface="Amatic SC" panose="00000500000000000000" pitchFamily="2" charset="-79"/>
                        </a:rPr>
                        <a:t> ON THE FARM</a:t>
                      </a:r>
                      <a:r>
                        <a:rPr lang="en-US" sz="1400" dirty="0" smtClean="0">
                          <a:latin typeface="Amatic SC" panose="00000500000000000000" pitchFamily="2" charset="-79"/>
                          <a:cs typeface="Amatic SC" panose="00000500000000000000" pitchFamily="2" charset="-79"/>
                        </a:rPr>
                        <a:t>!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400" dirty="0" smtClean="0">
                          <a:latin typeface="Amatic SC" panose="00000500000000000000" pitchFamily="2" charset="-79"/>
                          <a:cs typeface="Amatic SC" panose="00000500000000000000" pitchFamily="2" charset="-79"/>
                        </a:rPr>
                        <a:t>ALL FAMILIES GREAT &amp; SMALL!</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AT THE BOTTOM OF THE GARDEN!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1166968">
                <a:tc>
                  <a:txBody>
                    <a:bodyPr/>
                    <a:lstStyle/>
                    <a:p>
                      <a:pPr algn="ctr"/>
                      <a:r>
                        <a:rPr lang="en-US" sz="1600" b="1" dirty="0">
                          <a:latin typeface="Amatic SC" panose="00000500000000000000" pitchFamily="2" charset="-79"/>
                          <a:cs typeface="Amatic SC" panose="00000500000000000000" pitchFamily="2" charset="-79"/>
                        </a:rPr>
                        <a:t>Personal, Social and Emotional Development  </a:t>
                      </a:r>
                      <a:endParaRPr lang="en-GB" sz="16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l"/>
                      <a:r>
                        <a:rPr lang="en-US" sz="1000" dirty="0">
                          <a:latin typeface="Century Gothic" panose="020B0502020202020204" pitchFamily="34" charset="0"/>
                        </a:rPr>
                        <a:t>Children’s personal, social and emotional development (PSED) is </a:t>
                      </a:r>
                      <a:r>
                        <a:rPr lang="en-US" sz="1000" b="1" dirty="0">
                          <a:latin typeface="Century Gothic" panose="020B0502020202020204" pitchFamily="34" charset="0"/>
                        </a:rPr>
                        <a:t>crucial for children to lead healthy and happy lives</a:t>
                      </a:r>
                      <a:r>
                        <a:rPr lang="en-US" sz="1000" dirty="0">
                          <a:latin typeface="Century Gothic" panose="020B0502020202020204" pitchFamily="34" charset="0"/>
                        </a:rPr>
                        <a:t>, and is fundamental to their cognitive development. Underpinning their personal development are the important attachments that </a:t>
                      </a:r>
                      <a:r>
                        <a:rPr lang="en-US" sz="1000" b="1" dirty="0">
                          <a:latin typeface="Century Gothic" panose="020B0502020202020204" pitchFamily="34" charset="0"/>
                        </a:rPr>
                        <a:t>shape their social world</a:t>
                      </a:r>
                      <a:r>
                        <a:rPr lang="en-US" sz="1000" dirty="0">
                          <a:latin typeface="Century Gothic" panose="020B0502020202020204" pitchFamily="34" charset="0"/>
                        </a:rPr>
                        <a:t>. Strong, warm and supportive  relationships with adults enable children to learn how to </a:t>
                      </a:r>
                      <a:r>
                        <a:rPr lang="en-US" sz="1000" b="1" dirty="0">
                          <a:latin typeface="Century Gothic" panose="020B0502020202020204" pitchFamily="34" charset="0"/>
                        </a:rPr>
                        <a:t>understand their own feelings and those of others</a:t>
                      </a:r>
                      <a:r>
                        <a:rPr lang="en-US" sz="1000" dirty="0">
                          <a:latin typeface="Century Gothic" panose="020B0502020202020204" pitchFamily="34" charset="0"/>
                        </a:rPr>
                        <a:t>. Children should be supported to </a:t>
                      </a:r>
                      <a:r>
                        <a:rPr lang="en-US" sz="1000" b="1" dirty="0">
                          <a:latin typeface="Century Gothic" panose="020B0502020202020204" pitchFamily="34" charset="0"/>
                        </a:rPr>
                        <a:t>manage emotions, develop a positive sense of self, set themselves simple goals, have confidence in their own abilities, to persist</a:t>
                      </a:r>
                      <a:r>
                        <a:rPr lang="en-US" sz="1000" dirty="0">
                          <a:latin typeface="Century Gothic" panose="020B0502020202020204" pitchFamily="34" charset="0"/>
                        </a:rPr>
                        <a:t> and wait for what they want and direct attention as necessary. Through adult modelling and guidance, they will learn </a:t>
                      </a:r>
                      <a:r>
                        <a:rPr lang="en-US" sz="1000" b="1" dirty="0">
                          <a:latin typeface="Century Gothic" panose="020B0502020202020204" pitchFamily="34" charset="0"/>
                        </a:rPr>
                        <a:t>how to look after their bodies, including healthy eating</a:t>
                      </a:r>
                      <a:r>
                        <a:rPr lang="en-US" sz="1000" dirty="0">
                          <a:latin typeface="Century Gothic" panose="020B0502020202020204" pitchFamily="34" charset="0"/>
                        </a:rPr>
                        <a:t>, and manage personal needs independently. Through supported interaction with other children, they learn how to make good friendships, co-operate and resolve conflicts peaceably. These attributes will provide a secure platform from which </a:t>
                      </a:r>
                      <a:r>
                        <a:rPr lang="en-US" sz="1000" b="1" dirty="0">
                          <a:latin typeface="Century Gothic" panose="020B0502020202020204" pitchFamily="34" charset="0"/>
                        </a:rPr>
                        <a:t>children can achieve at school and in later life.</a:t>
                      </a:r>
                      <a:endParaRPr lang="en-GB" sz="1000" b="1" dirty="0">
                        <a:solidFill>
                          <a:schemeClr val="bg1">
                            <a:lumMod val="50000"/>
                          </a:schemeClr>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3525835">
                <a:tc rowSpan="2">
                  <a:txBody>
                    <a:bodyPr/>
                    <a:lstStyle/>
                    <a:p>
                      <a:pPr algn="ctr"/>
                      <a:endParaRPr lang="en-US" sz="1800" b="1" dirty="0" smtClean="0">
                        <a:latin typeface="Amatic SC" panose="00000500000000000000" pitchFamily="2" charset="-79"/>
                        <a:cs typeface="Amatic SC" panose="00000500000000000000" pitchFamily="2" charset="-79"/>
                      </a:endParaRPr>
                    </a:p>
                    <a:p>
                      <a:pPr algn="ctr"/>
                      <a:r>
                        <a:rPr lang="en-US" sz="1600" b="1" dirty="0" smtClean="0">
                          <a:latin typeface="Amatic SC" panose="00000500000000000000" pitchFamily="2" charset="-79"/>
                          <a:cs typeface="Amatic SC" panose="00000500000000000000" pitchFamily="2" charset="-79"/>
                        </a:rPr>
                        <a:t>Managing Self</a:t>
                      </a:r>
                    </a:p>
                    <a:p>
                      <a:pPr algn="ctr"/>
                      <a:r>
                        <a:rPr lang="en-US" sz="1600" b="1" dirty="0" smtClean="0">
                          <a:latin typeface="Amatic SC" panose="00000500000000000000" pitchFamily="2" charset="-79"/>
                          <a:cs typeface="Amatic SC" panose="00000500000000000000" pitchFamily="2" charset="-79"/>
                        </a:rPr>
                        <a:t> </a:t>
                      </a:r>
                    </a:p>
                    <a:p>
                      <a:pPr algn="ctr"/>
                      <a:r>
                        <a:rPr lang="en-US" sz="1600" b="1" dirty="0" smtClean="0">
                          <a:latin typeface="Amatic SC" panose="00000500000000000000" pitchFamily="2" charset="-79"/>
                          <a:cs typeface="Amatic SC" panose="00000500000000000000" pitchFamily="2" charset="-79"/>
                        </a:rPr>
                        <a:t>Self  Regulation</a:t>
                      </a:r>
                    </a:p>
                    <a:p>
                      <a:pPr algn="ctr"/>
                      <a:endParaRPr lang="en-US" sz="1600" b="1" dirty="0" smtClean="0">
                        <a:latin typeface="Amatic SC" panose="00000500000000000000" pitchFamily="2" charset="-79"/>
                        <a:cs typeface="Amatic SC" panose="00000500000000000000" pitchFamily="2" charset="-79"/>
                      </a:endParaRPr>
                    </a:p>
                    <a:p>
                      <a:pPr algn="ctr"/>
                      <a:r>
                        <a:rPr lang="en-US" sz="1600" b="1" dirty="0" smtClean="0">
                          <a:latin typeface="Amatic SC" panose="00000500000000000000" pitchFamily="2" charset="-79"/>
                          <a:cs typeface="Amatic SC" panose="00000500000000000000" pitchFamily="2" charset="-79"/>
                        </a:rPr>
                        <a:t>Making relationships</a:t>
                      </a:r>
                      <a:endParaRPr lang="en-US" sz="1600" b="1" dirty="0">
                        <a:latin typeface="Amatic SC" panose="00000500000000000000" pitchFamily="2" charset="-79"/>
                        <a:cs typeface="Amatic SC" panose="00000500000000000000" pitchFamily="2" charset="-79"/>
                      </a:endParaRPr>
                    </a:p>
                    <a:p>
                      <a:pPr algn="ctr"/>
                      <a:endParaRPr lang="en-US" sz="2400" b="1" dirty="0">
                        <a:solidFill>
                          <a:srgbClr val="CC66FF"/>
                        </a:solidFill>
                        <a:latin typeface="Amatic SC" panose="00000500000000000000" pitchFamily="2" charset="-79"/>
                        <a:cs typeface="Amatic SC" panose="00000500000000000000" pitchFamily="2" charset="-79"/>
                      </a:endParaRPr>
                    </a:p>
                    <a:p>
                      <a:pPr algn="ctr"/>
                      <a:endParaRPr lang="en-GB" sz="1800" b="1" dirty="0">
                        <a:solidFill>
                          <a:srgbClr val="CC66FF"/>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US" sz="1000" b="0" u="none" baseline="0" dirty="0" smtClean="0">
                          <a:solidFill>
                            <a:schemeClr val="tx1"/>
                          </a:solidFill>
                          <a:latin typeface="Century Gothic" panose="020B0502020202020204" pitchFamily="34" charset="0"/>
                        </a:rPr>
                        <a:t>- </a:t>
                      </a:r>
                      <a:r>
                        <a:rPr lang="en-US" sz="1000" b="0" u="none" dirty="0" smtClean="0">
                          <a:solidFill>
                            <a:schemeClr val="tx1"/>
                          </a:solidFill>
                          <a:latin typeface="Century Gothic" panose="020B0502020202020204" pitchFamily="34" charset="0"/>
                        </a:rPr>
                        <a:t>New beginnings</a:t>
                      </a:r>
                    </a:p>
                    <a:p>
                      <a:pPr marL="0" indent="0" algn="l">
                        <a:buFontTx/>
                        <a:buNone/>
                      </a:pPr>
                      <a:r>
                        <a:rPr lang="en-US" sz="1000" dirty="0" smtClean="0">
                          <a:latin typeface="Century Gothic" panose="020B0502020202020204" pitchFamily="34" charset="0"/>
                        </a:rPr>
                        <a:t>- What makes me special  </a:t>
                      </a:r>
                    </a:p>
                    <a:p>
                      <a:pPr marL="0" indent="0" algn="l">
                        <a:buFontTx/>
                        <a:buNone/>
                      </a:pPr>
                      <a:r>
                        <a:rPr lang="en-US" sz="1000" dirty="0" smtClean="0">
                          <a:latin typeface="Century Gothic" panose="020B0502020202020204" pitchFamily="34" charset="0"/>
                        </a:rPr>
                        <a:t>-</a:t>
                      </a:r>
                      <a:r>
                        <a:rPr lang="en-US" sz="1000" baseline="0" dirty="0" smtClean="0">
                          <a:latin typeface="Century Gothic" panose="020B0502020202020204" pitchFamily="34" charset="0"/>
                        </a:rPr>
                        <a:t> </a:t>
                      </a:r>
                      <a:r>
                        <a:rPr lang="en-US" sz="1000" dirty="0" smtClean="0">
                          <a:latin typeface="Century Gothic" panose="020B0502020202020204" pitchFamily="34" charset="0"/>
                        </a:rPr>
                        <a:t>Who can help me? (self-regulation) </a:t>
                      </a:r>
                    </a:p>
                    <a:p>
                      <a:pPr marL="0" indent="0" algn="l">
                        <a:buFontTx/>
                        <a:buNone/>
                      </a:pPr>
                      <a:r>
                        <a:rPr lang="en-US" sz="1000" dirty="0" smtClean="0">
                          <a:latin typeface="Century Gothic" panose="020B0502020202020204" pitchFamily="34" charset="0"/>
                        </a:rPr>
                        <a:t>- Me and my feelings linked to story ‘The Colour Monster’ (naming different feelings, thinking about how to feel with ‘not so good feelings’, know some self-care techniques) </a:t>
                      </a:r>
                    </a:p>
                    <a:p>
                      <a:pPr marL="0" indent="0" algn="l">
                        <a:buFontTx/>
                        <a:buNone/>
                      </a:pPr>
                      <a:r>
                        <a:rPr lang="en-US" sz="1000" dirty="0" smtClean="0">
                          <a:latin typeface="Century Gothic" panose="020B0502020202020204" pitchFamily="34" charset="0"/>
                        </a:rPr>
                        <a:t>- Know that some actions and words can hurt others feelings. - Understanding boundaries, safe places</a:t>
                      </a:r>
                    </a:p>
                    <a:p>
                      <a:pPr marL="0" indent="0" algn="l">
                        <a:buFontTx/>
                        <a:buNone/>
                      </a:pPr>
                      <a:r>
                        <a:rPr lang="en-US" sz="1000" dirty="0" smtClean="0">
                          <a:latin typeface="Century Gothic" panose="020B0502020202020204" pitchFamily="34" charset="0"/>
                        </a:rPr>
                        <a:t>-</a:t>
                      </a:r>
                      <a:r>
                        <a:rPr lang="en-US" sz="1000" baseline="0" dirty="0" smtClean="0">
                          <a:latin typeface="Century Gothic" panose="020B0502020202020204" pitchFamily="34" charset="0"/>
                        </a:rPr>
                        <a:t> </a:t>
                      </a:r>
                      <a:r>
                        <a:rPr lang="en-US" sz="1000" dirty="0" smtClean="0">
                          <a:latin typeface="Century Gothic" panose="020B0502020202020204" pitchFamily="34" charset="0"/>
                        </a:rPr>
                        <a:t>Classroom rules &amp; routines, visual timetable</a:t>
                      </a:r>
                    </a:p>
                    <a:p>
                      <a:pPr marL="0" indent="0" algn="l">
                        <a:buFontTx/>
                        <a:buNone/>
                      </a:pPr>
                      <a:r>
                        <a:rPr lang="en-US" sz="1000" dirty="0" smtClean="0">
                          <a:latin typeface="Century Gothic" panose="020B0502020202020204" pitchFamily="34" charset="0"/>
                        </a:rPr>
                        <a:t>- Oral hygiene: teeth cleaning -</a:t>
                      </a:r>
                      <a:r>
                        <a:rPr lang="en-US" sz="1000" baseline="0" dirty="0" smtClean="0">
                          <a:latin typeface="Century Gothic" panose="020B0502020202020204" pitchFamily="34" charset="0"/>
                        </a:rPr>
                        <a:t> </a:t>
                      </a:r>
                      <a:r>
                        <a:rPr lang="en-US" sz="1000" dirty="0" smtClean="0">
                          <a:latin typeface="Century Gothic" panose="020B0502020202020204" pitchFamily="34" charset="0"/>
                        </a:rPr>
                        <a:t>Handwashing </a:t>
                      </a:r>
                    </a:p>
                    <a:p>
                      <a:pPr marL="0" indent="0" algn="l">
                        <a:buFontTx/>
                        <a:buNone/>
                      </a:pPr>
                      <a:r>
                        <a:rPr lang="en-US" sz="1000" dirty="0" smtClean="0">
                          <a:latin typeface="Century Gothic" panose="020B0502020202020204" pitchFamily="34" charset="0"/>
                        </a:rPr>
                        <a:t>- Class rules: </a:t>
                      </a:r>
                      <a:r>
                        <a:rPr lang="en-US" sz="1000" dirty="0" err="1" smtClean="0">
                          <a:latin typeface="Century Gothic" panose="020B0502020202020204" pitchFamily="34" charset="0"/>
                        </a:rPr>
                        <a:t>behavioural</a:t>
                      </a:r>
                      <a:r>
                        <a:rPr lang="en-US" sz="1000" dirty="0" smtClean="0">
                          <a:latin typeface="Century Gothic" panose="020B0502020202020204" pitchFamily="34" charset="0"/>
                        </a:rPr>
                        <a:t> expectations in the class/boundaries se</a:t>
                      </a:r>
                      <a:endParaRPr lang="en-GB" sz="100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r>
                        <a:rPr lang="en-US" sz="1000" b="0" u="none" dirty="0" smtClean="0">
                          <a:solidFill>
                            <a:schemeClr val="tx1"/>
                          </a:solidFill>
                          <a:latin typeface="Century Gothic" panose="020B0502020202020204" pitchFamily="34" charset="0"/>
                        </a:rPr>
                        <a:t>-</a:t>
                      </a:r>
                      <a:r>
                        <a:rPr lang="en-US" sz="1000" b="0" u="none" baseline="0" dirty="0" smtClean="0">
                          <a:solidFill>
                            <a:schemeClr val="tx1"/>
                          </a:solidFill>
                          <a:latin typeface="Century Gothic" panose="020B0502020202020204" pitchFamily="34" charset="0"/>
                        </a:rPr>
                        <a:t> </a:t>
                      </a:r>
                      <a:r>
                        <a:rPr lang="en-US" sz="1000" b="0" u="none" dirty="0" smtClean="0">
                          <a:solidFill>
                            <a:schemeClr val="tx1"/>
                          </a:solidFill>
                          <a:latin typeface="Century Gothic" panose="020B0502020202020204" pitchFamily="34" charset="0"/>
                        </a:rPr>
                        <a:t>Getting </a:t>
                      </a:r>
                      <a:r>
                        <a:rPr lang="en-US" sz="1000" b="0" u="none" dirty="0">
                          <a:solidFill>
                            <a:schemeClr val="tx1"/>
                          </a:solidFill>
                          <a:latin typeface="Century Gothic" panose="020B0502020202020204" pitchFamily="34" charset="0"/>
                        </a:rPr>
                        <a:t>on </a:t>
                      </a:r>
                      <a:r>
                        <a:rPr lang="en-US" sz="1000" b="0" u="none" dirty="0" smtClean="0">
                          <a:solidFill>
                            <a:schemeClr val="tx1"/>
                          </a:solidFill>
                          <a:latin typeface="Century Gothic" panose="020B0502020202020204" pitchFamily="34" charset="0"/>
                        </a:rPr>
                        <a:t>&amp; </a:t>
                      </a:r>
                      <a:r>
                        <a:rPr lang="en-US" sz="1000" b="0" u="none" dirty="0">
                          <a:solidFill>
                            <a:schemeClr val="tx1"/>
                          </a:solidFill>
                          <a:latin typeface="Century Gothic" panose="020B0502020202020204" pitchFamily="34" charset="0"/>
                        </a:rPr>
                        <a:t>falling </a:t>
                      </a:r>
                      <a:r>
                        <a:rPr lang="en-US" sz="1000" b="0" u="none" dirty="0" smtClean="0">
                          <a:solidFill>
                            <a:schemeClr val="tx1"/>
                          </a:solidFill>
                          <a:latin typeface="Century Gothic" panose="020B0502020202020204" pitchFamily="34" charset="0"/>
                        </a:rPr>
                        <a:t>out</a:t>
                      </a:r>
                      <a:endParaRPr lang="en-US" sz="1000" b="0" u="none" dirty="0">
                        <a:solidFill>
                          <a:schemeClr val="tx1"/>
                        </a:solidFill>
                        <a:latin typeface="Century Gothic" panose="020B0502020202020204" pitchFamily="34" charset="0"/>
                      </a:endParaRPr>
                    </a:p>
                    <a:p>
                      <a:pPr algn="l"/>
                      <a:r>
                        <a:rPr lang="en-US" sz="1000" b="0" dirty="0" smtClean="0">
                          <a:solidFill>
                            <a:schemeClr val="tx1"/>
                          </a:solidFill>
                          <a:latin typeface="Century Gothic" panose="020B0502020202020204" pitchFamily="34" charset="0"/>
                        </a:rPr>
                        <a:t>- How </a:t>
                      </a:r>
                      <a:r>
                        <a:rPr lang="en-US" sz="1000" b="0" dirty="0">
                          <a:solidFill>
                            <a:schemeClr val="tx1"/>
                          </a:solidFill>
                          <a:latin typeface="Century Gothic" panose="020B0502020202020204" pitchFamily="34" charset="0"/>
                        </a:rPr>
                        <a:t>to deal with anger </a:t>
                      </a:r>
                      <a:r>
                        <a:rPr lang="en-US" sz="1000" b="0" baseline="0" dirty="0" smtClean="0">
                          <a:solidFill>
                            <a:schemeClr val="tx1"/>
                          </a:solidFill>
                          <a:latin typeface="Century Gothic" panose="020B0502020202020204" pitchFamily="34" charset="0"/>
                        </a:rPr>
                        <a:t>    </a:t>
                      </a:r>
                      <a:r>
                        <a:rPr lang="en-US" sz="1000" b="0" dirty="0" smtClean="0">
                          <a:solidFill>
                            <a:schemeClr val="tx1"/>
                          </a:solidFill>
                          <a:latin typeface="Century Gothic" panose="020B0502020202020204" pitchFamily="34" charset="0"/>
                        </a:rPr>
                        <a:t>- Emotions</a:t>
                      </a:r>
                      <a:endParaRPr lang="en-US" sz="1000" b="0" dirty="0">
                        <a:solidFill>
                          <a:schemeClr val="tx1"/>
                        </a:solidFill>
                        <a:latin typeface="Century Gothic" panose="020B0502020202020204" pitchFamily="34" charset="0"/>
                      </a:endParaRPr>
                    </a:p>
                    <a:p>
                      <a:pPr algn="l"/>
                      <a:r>
                        <a:rPr lang="en-US" sz="1000" b="0" dirty="0" smtClean="0">
                          <a:solidFill>
                            <a:schemeClr val="tx1"/>
                          </a:solidFill>
                          <a:latin typeface="Century Gothic" panose="020B0502020202020204" pitchFamily="34" charset="0"/>
                        </a:rPr>
                        <a:t>- Self </a:t>
                      </a:r>
                      <a:r>
                        <a:rPr lang="en-US" sz="1000" b="0" dirty="0">
                          <a:solidFill>
                            <a:schemeClr val="tx1"/>
                          </a:solidFill>
                          <a:latin typeface="Century Gothic" panose="020B0502020202020204" pitchFamily="34" charset="0"/>
                        </a:rPr>
                        <a:t>- Confidence </a:t>
                      </a:r>
                    </a:p>
                    <a:p>
                      <a:pPr algn="l"/>
                      <a:r>
                        <a:rPr lang="en-US" sz="1000" dirty="0" smtClean="0">
                          <a:latin typeface="Century Gothic" panose="020B0502020202020204" pitchFamily="34" charset="0"/>
                        </a:rPr>
                        <a:t>- Build </a:t>
                      </a:r>
                      <a:r>
                        <a:rPr lang="en-US" sz="1000" dirty="0">
                          <a:latin typeface="Century Gothic" panose="020B0502020202020204" pitchFamily="34" charset="0"/>
                        </a:rPr>
                        <a:t>constructive and respectful </a:t>
                      </a:r>
                      <a:r>
                        <a:rPr lang="en-US" sz="1000" dirty="0" smtClean="0">
                          <a:latin typeface="Century Gothic" panose="020B0502020202020204" pitchFamily="34" charset="0"/>
                        </a:rPr>
                        <a:t>relationships</a:t>
                      </a:r>
                      <a:endParaRPr lang="en-US" sz="1000" dirty="0">
                        <a:latin typeface="Century Gothic" panose="020B0502020202020204" pitchFamily="34" charset="0"/>
                      </a:endParaRPr>
                    </a:p>
                    <a:p>
                      <a:pPr marL="0" indent="0" algn="l">
                        <a:buFontTx/>
                        <a:buNone/>
                      </a:pPr>
                      <a:r>
                        <a:rPr lang="en-US" sz="1000" dirty="0" smtClean="0">
                          <a:latin typeface="Century Gothic" panose="020B0502020202020204" pitchFamily="34" charset="0"/>
                        </a:rPr>
                        <a:t>- Ask </a:t>
                      </a:r>
                      <a:r>
                        <a:rPr lang="en-US" sz="1000" dirty="0">
                          <a:latin typeface="Century Gothic" panose="020B0502020202020204" pitchFamily="34" charset="0"/>
                        </a:rPr>
                        <a:t>children to explain to others how they thought about a problem or an emotion and how they dealt with </a:t>
                      </a:r>
                      <a:r>
                        <a:rPr lang="en-US" sz="1000" dirty="0" smtClean="0">
                          <a:latin typeface="Century Gothic" panose="020B0502020202020204" pitchFamily="34" charset="0"/>
                        </a:rPr>
                        <a:t>it</a:t>
                      </a:r>
                    </a:p>
                    <a:p>
                      <a:pPr marL="0" indent="0" algn="l">
                        <a:buFontTx/>
                        <a:buNone/>
                      </a:pPr>
                      <a:r>
                        <a:rPr lang="en-US" sz="1000" b="0" dirty="0" smtClean="0">
                          <a:solidFill>
                            <a:schemeClr val="tx1"/>
                          </a:solidFill>
                          <a:latin typeface="Century Gothic" panose="020B0502020202020204" pitchFamily="34" charset="0"/>
                          <a:cs typeface="Amatic SC" panose="00000500000000000000" pitchFamily="2" charset="-79"/>
                        </a:rPr>
                        <a:t>- Independence: putting own socks and shoes on</a:t>
                      </a:r>
                    </a:p>
                    <a:p>
                      <a:pPr marL="0" indent="0" algn="l">
                        <a:buFontTx/>
                        <a:buNone/>
                      </a:pPr>
                      <a:r>
                        <a:rPr lang="en-US" sz="1000" dirty="0" smtClean="0">
                          <a:latin typeface="Century Gothic" panose="020B0502020202020204" pitchFamily="34" charset="0"/>
                        </a:rPr>
                        <a:t>- Changes to notice between the seasons </a:t>
                      </a:r>
                      <a:endParaRPr lang="en-GB" sz="1000" b="0" u="none" dirty="0" smtClean="0">
                        <a:solidFill>
                          <a:schemeClr val="tx1"/>
                        </a:solidFill>
                        <a:latin typeface="Century Gothic" panose="020B0502020202020204" pitchFamily="34" charset="0"/>
                        <a:cs typeface="Amatic SC" panose="00000500000000000000" pitchFamily="2" charset="-79"/>
                      </a:endParaRPr>
                    </a:p>
                    <a:p>
                      <a:pPr marL="171450" indent="-171450" algn="l">
                        <a:buFontTx/>
                        <a:buChar char="-"/>
                      </a:pPr>
                      <a:endParaRPr lang="en-GB" sz="100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5FB"/>
                    </a:solidFill>
                  </a:tcPr>
                </a:tc>
                <a:tc>
                  <a:txBody>
                    <a:bodyPr/>
                    <a:lstStyle/>
                    <a:p>
                      <a:pPr marL="0" indent="0" algn="l">
                        <a:buFontTx/>
                        <a:buNone/>
                      </a:pPr>
                      <a:r>
                        <a:rPr lang="en-US" sz="1000" b="0" u="none" dirty="0" smtClean="0">
                          <a:solidFill>
                            <a:schemeClr val="tx1"/>
                          </a:solidFill>
                          <a:latin typeface="Century Gothic" panose="020B0502020202020204" pitchFamily="34" charset="0"/>
                          <a:cs typeface="Amatic SC" panose="00000500000000000000" pitchFamily="2" charset="-79"/>
                        </a:rPr>
                        <a:t>- Going for goals</a:t>
                      </a:r>
                    </a:p>
                    <a:p>
                      <a:pPr marL="0" indent="0" algn="l">
                        <a:buFontTx/>
                        <a:buNone/>
                      </a:pPr>
                      <a:r>
                        <a:rPr lang="en-US" sz="1000" dirty="0" smtClean="0">
                          <a:latin typeface="Century Gothic" panose="020B0502020202020204" pitchFamily="34" charset="0"/>
                        </a:rPr>
                        <a:t>- Keeping myself safe safe-indoors and outdoors            - Listening to my feelings      - Keeping safe online            - People who help to keep me safe</a:t>
                      </a:r>
                    </a:p>
                    <a:p>
                      <a:pPr marL="0" indent="0" algn="l">
                        <a:buFontTx/>
                        <a:buNone/>
                      </a:pPr>
                      <a:r>
                        <a:rPr lang="en-US" sz="1000" dirty="0" smtClean="0">
                          <a:latin typeface="Century Gothic" panose="020B0502020202020204" pitchFamily="34" charset="0"/>
                        </a:rPr>
                        <a:t>- Motivation &amp; self-awareness</a:t>
                      </a:r>
                    </a:p>
                    <a:p>
                      <a:pPr marL="0" indent="0" algn="l">
                        <a:buFontTx/>
                        <a:buNone/>
                      </a:pPr>
                      <a:r>
                        <a:rPr lang="en-US" sz="1000" dirty="0" smtClean="0">
                          <a:latin typeface="Century Gothic" panose="020B0502020202020204" pitchFamily="34" charset="0"/>
                        </a:rPr>
                        <a:t>- Taking responsibility &amp; persisting</a:t>
                      </a:r>
                    </a:p>
                    <a:p>
                      <a:pPr marL="0" indent="0" algn="l">
                        <a:buFontTx/>
                        <a:buNone/>
                      </a:pPr>
                      <a:r>
                        <a:rPr lang="en-US" sz="1000" dirty="0" smtClean="0">
                          <a:latin typeface="Century Gothic" panose="020B0502020202020204" pitchFamily="34" charset="0"/>
                        </a:rPr>
                        <a:t>- Setting &amp; achieving goals</a:t>
                      </a:r>
                    </a:p>
                    <a:p>
                      <a:pPr marL="0" indent="0" algn="l">
                        <a:buFontTx/>
                        <a:buNone/>
                      </a:pPr>
                      <a:r>
                        <a:rPr lang="en-US" sz="1000" dirty="0" smtClean="0">
                          <a:latin typeface="Century Gothic" panose="020B0502020202020204" pitchFamily="34" charset="0"/>
                        </a:rPr>
                        <a:t>-</a:t>
                      </a:r>
                      <a:r>
                        <a:rPr lang="en-US" sz="1000" baseline="0" dirty="0" smtClean="0">
                          <a:latin typeface="Century Gothic" panose="020B0502020202020204" pitchFamily="34" charset="0"/>
                        </a:rPr>
                        <a:t> </a:t>
                      </a:r>
                      <a:r>
                        <a:rPr lang="en-US" sz="1000" dirty="0" smtClean="0">
                          <a:latin typeface="Century Gothic" panose="020B0502020202020204" pitchFamily="34" charset="0"/>
                        </a:rPr>
                        <a:t>Changes to notice between the seasons </a:t>
                      </a:r>
                      <a:endParaRPr lang="en-GB" sz="1000" b="0" u="none"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a:txBody>
                    <a:bodyPr/>
                    <a:lstStyle/>
                    <a:p>
                      <a:pPr algn="l"/>
                      <a:r>
                        <a:rPr lang="en-US" sz="1000" b="0" u="none" dirty="0" smtClean="0">
                          <a:solidFill>
                            <a:schemeClr val="tx1"/>
                          </a:solidFill>
                          <a:latin typeface="Century Gothic" panose="020B0502020202020204" pitchFamily="34" charset="0"/>
                        </a:rPr>
                        <a:t> - Good to be me </a:t>
                      </a:r>
                    </a:p>
                    <a:p>
                      <a:pPr algn="l"/>
                      <a:r>
                        <a:rPr lang="en-US" sz="1000" b="0" dirty="0" smtClean="0">
                          <a:solidFill>
                            <a:schemeClr val="tx1"/>
                          </a:solidFill>
                          <a:latin typeface="Century Gothic" panose="020B0502020202020204" pitchFamily="34" charset="0"/>
                        </a:rPr>
                        <a:t>- Learning about qualities and differences </a:t>
                      </a:r>
                    </a:p>
                    <a:p>
                      <a:pPr algn="l"/>
                      <a:r>
                        <a:rPr lang="en-US" sz="1000" b="0" dirty="0" smtClean="0">
                          <a:solidFill>
                            <a:schemeClr val="tx1"/>
                          </a:solidFill>
                          <a:latin typeface="Century Gothic" panose="020B0502020202020204" pitchFamily="34" charset="0"/>
                          <a:cs typeface="Amatic SC" panose="00000500000000000000" pitchFamily="2" charset="-79"/>
                        </a:rPr>
                        <a:t>- Celebrating differences</a:t>
                      </a:r>
                    </a:p>
                    <a:p>
                      <a:pPr algn="l"/>
                      <a:r>
                        <a:rPr lang="en-US" sz="1000" dirty="0" smtClean="0">
                          <a:latin typeface="Century Gothic" panose="020B0502020202020204" pitchFamily="34" charset="0"/>
                        </a:rPr>
                        <a:t>- Identify and moderate their own feelings socially &amp;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emotionally</a:t>
                      </a:r>
                    </a:p>
                    <a:p>
                      <a:pPr marL="0" indent="0" algn="l">
                        <a:buFontTx/>
                        <a:buNone/>
                      </a:pPr>
                      <a:r>
                        <a:rPr lang="en-US" sz="1000" dirty="0" smtClean="0">
                          <a:latin typeface="Century Gothic" panose="020B0502020202020204" pitchFamily="34" charset="0"/>
                        </a:rPr>
                        <a:t>- Encourage them to think about their own feelings &amp;</a:t>
                      </a:r>
                      <a:r>
                        <a:rPr lang="en-US" sz="1000" baseline="0" dirty="0" smtClean="0">
                          <a:latin typeface="Century Gothic" panose="020B0502020202020204" pitchFamily="34" charset="0"/>
                        </a:rPr>
                        <a:t> </a:t>
                      </a:r>
                      <a:r>
                        <a:rPr lang="en-US" sz="1000" dirty="0" smtClean="0">
                          <a:latin typeface="Century Gothic" panose="020B0502020202020204" pitchFamily="34" charset="0"/>
                        </a:rPr>
                        <a:t>those of others by giving explicit examples of how others might feel in particular scenarios </a:t>
                      </a:r>
                      <a:r>
                        <a:rPr lang="en-US" sz="1000" b="0" dirty="0" smtClean="0">
                          <a:solidFill>
                            <a:schemeClr val="tx1"/>
                          </a:solidFill>
                          <a:latin typeface="Century Gothic" panose="020B0502020202020204" pitchFamily="34" charset="0"/>
                          <a:cs typeface="Amatic SC" panose="00000500000000000000" pitchFamily="2" charset="-79"/>
                        </a:rPr>
                        <a:t> </a:t>
                      </a:r>
                    </a:p>
                    <a:p>
                      <a:pPr marL="0" indent="0" algn="l">
                        <a:buFontTx/>
                        <a:buNone/>
                      </a:pPr>
                      <a:r>
                        <a:rPr lang="en-US" sz="1000" b="0" dirty="0" smtClean="0">
                          <a:solidFill>
                            <a:schemeClr val="tx1"/>
                          </a:solidFill>
                          <a:latin typeface="Century Gothic" panose="020B0502020202020204" pitchFamily="34" charset="0"/>
                          <a:cs typeface="Amatic SC" panose="00000500000000000000" pitchFamily="2" charset="-79"/>
                        </a:rPr>
                        <a:t>- Looking After our Planet </a:t>
                      </a:r>
                    </a:p>
                    <a:p>
                      <a:pPr marL="0" indent="0" algn="l">
                        <a:buFontTx/>
                        <a:buNone/>
                      </a:pPr>
                      <a:r>
                        <a:rPr lang="en-US" sz="1000" b="0" dirty="0" smtClean="0">
                          <a:solidFill>
                            <a:schemeClr val="tx1"/>
                          </a:solidFill>
                          <a:latin typeface="Century Gothic" panose="020B0502020202020204" pitchFamily="34" charset="0"/>
                          <a:cs typeface="Amatic SC" panose="00000500000000000000" pitchFamily="2" charset="-79"/>
                        </a:rPr>
                        <a:t>- Looking</a:t>
                      </a:r>
                      <a:r>
                        <a:rPr lang="en-US" sz="1000" b="0" baseline="0" dirty="0" smtClean="0">
                          <a:solidFill>
                            <a:schemeClr val="tx1"/>
                          </a:solidFill>
                          <a:latin typeface="Century Gothic" panose="020B0502020202020204" pitchFamily="34" charset="0"/>
                          <a:cs typeface="Amatic SC" panose="00000500000000000000" pitchFamily="2" charset="-79"/>
                        </a:rPr>
                        <a:t> after animals</a:t>
                      </a:r>
                      <a:endParaRPr lang="en-US" sz="1000" b="0" dirty="0" smtClean="0">
                        <a:solidFill>
                          <a:schemeClr val="tx1"/>
                        </a:solidFill>
                        <a:latin typeface="Century Gothic" panose="020B0502020202020204" pitchFamily="34" charset="0"/>
                        <a:cs typeface="Amatic SC" panose="00000500000000000000" pitchFamily="2" charset="-79"/>
                      </a:endParaRPr>
                    </a:p>
                    <a:p>
                      <a:pPr marL="171450" indent="-171450" algn="l">
                        <a:buFontTx/>
                        <a:buChar char="-"/>
                      </a:pPr>
                      <a:endParaRPr lang="en-US" sz="1000" b="0" dirty="0" smtClean="0">
                        <a:solidFill>
                          <a:schemeClr val="tx1"/>
                        </a:solidFill>
                        <a:latin typeface="Century Gothic" panose="020B0502020202020204" pitchFamily="34" charset="0"/>
                        <a:cs typeface="Amatic SC" panose="00000500000000000000" pitchFamily="2" charset="-79"/>
                      </a:endParaRPr>
                    </a:p>
                    <a:p>
                      <a:pPr marL="171450" indent="-171450" algn="l">
                        <a:buFontTx/>
                        <a:buChar char="-"/>
                      </a:pPr>
                      <a:endParaRPr lang="en-GB" sz="1000" b="0" dirty="0" smtClean="0">
                        <a:solidFill>
                          <a:schemeClr val="tx1"/>
                        </a:solidFill>
                        <a:latin typeface="Century Gothic" panose="020B0502020202020204" pitchFamily="34" charset="0"/>
                        <a:cs typeface="Amatic SC" panose="00000500000000000000" pitchFamily="2" charset="-79"/>
                      </a:endParaRPr>
                    </a:p>
                    <a:p>
                      <a:pPr algn="ctr"/>
                      <a:endParaRPr lang="en-GB" sz="1000" b="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a:txBody>
                    <a:bodyPr/>
                    <a:lstStyle/>
                    <a:p>
                      <a:pPr algn="l"/>
                      <a:r>
                        <a:rPr lang="en-US" sz="1000" b="0" u="none" dirty="0" smtClean="0">
                          <a:solidFill>
                            <a:schemeClr val="tx1"/>
                          </a:solidFill>
                          <a:latin typeface="Century Gothic" panose="020B0502020202020204" pitchFamily="34" charset="0"/>
                        </a:rPr>
                        <a:t>-</a:t>
                      </a:r>
                      <a:r>
                        <a:rPr lang="en-US" sz="1000" b="0" u="none" baseline="0" dirty="0" smtClean="0">
                          <a:solidFill>
                            <a:schemeClr val="tx1"/>
                          </a:solidFill>
                          <a:latin typeface="Century Gothic" panose="020B0502020202020204" pitchFamily="34" charset="0"/>
                        </a:rPr>
                        <a:t> </a:t>
                      </a:r>
                      <a:r>
                        <a:rPr lang="en-US" sz="1000" b="0" u="none" dirty="0" smtClean="0">
                          <a:solidFill>
                            <a:schemeClr val="tx1"/>
                          </a:solidFill>
                          <a:latin typeface="Century Gothic" panose="020B0502020202020204" pitchFamily="34" charset="0"/>
                        </a:rPr>
                        <a:t>Relationships </a:t>
                      </a:r>
                    </a:p>
                    <a:p>
                      <a:pPr algn="l"/>
                      <a:r>
                        <a:rPr lang="en-US" sz="1000" b="0" dirty="0" smtClean="0">
                          <a:solidFill>
                            <a:schemeClr val="tx1"/>
                          </a:solidFill>
                          <a:latin typeface="Century Gothic" panose="020B0502020202020204" pitchFamily="34" charset="0"/>
                        </a:rPr>
                        <a:t>- What makes a good friend? </a:t>
                      </a:r>
                    </a:p>
                    <a:p>
                      <a:pPr algn="l"/>
                      <a:r>
                        <a:rPr lang="en-US" sz="1000" b="0" dirty="0" smtClean="0">
                          <a:solidFill>
                            <a:schemeClr val="tx1"/>
                          </a:solidFill>
                          <a:latin typeface="Century Gothic" panose="020B0502020202020204" pitchFamily="34" charset="0"/>
                        </a:rPr>
                        <a:t>- Healthy 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Century Gothic" panose="020B0502020202020204" pitchFamily="34" charset="0"/>
                        </a:rPr>
                        <a:t>- Random acts of Kindness </a:t>
                      </a:r>
                    </a:p>
                    <a:p>
                      <a:pPr algn="l"/>
                      <a:r>
                        <a:rPr lang="en-US" sz="1000" b="0" dirty="0" smtClean="0">
                          <a:solidFill>
                            <a:schemeClr val="tx1"/>
                          </a:solidFill>
                          <a:latin typeface="Century Gothic" panose="020B0502020202020204" pitchFamily="34" charset="0"/>
                          <a:cs typeface="Amatic SC" panose="00000500000000000000" pitchFamily="2" charset="-79"/>
                        </a:rPr>
                        <a:t>- Looking after pets </a:t>
                      </a:r>
                    </a:p>
                    <a:p>
                      <a:pPr marL="0" indent="0" algn="l">
                        <a:buFontTx/>
                        <a:buNone/>
                      </a:pPr>
                      <a:r>
                        <a:rPr lang="en-US" sz="1000" dirty="0" smtClean="0">
                          <a:latin typeface="Century Gothic" panose="020B0502020202020204" pitchFamily="34" charset="0"/>
                        </a:rPr>
                        <a:t>- Give children strategies for staying calm in the face of frustration</a:t>
                      </a:r>
                    </a:p>
                    <a:p>
                      <a:pPr marL="171450" indent="-171450" algn="l">
                        <a:buFontTx/>
                        <a:buChar char="-"/>
                      </a:pPr>
                      <a:r>
                        <a:rPr lang="en-US" sz="1000" dirty="0" smtClean="0">
                          <a:latin typeface="Century Gothic" panose="020B0502020202020204" pitchFamily="34" charset="0"/>
                        </a:rPr>
                        <a:t>Talk them through why we take turns, wait politely, tidy up after ourselves and so on</a:t>
                      </a:r>
                    </a:p>
                    <a:p>
                      <a:pPr marL="0" indent="0" algn="l">
                        <a:buFontTx/>
                        <a:buNone/>
                      </a:pPr>
                      <a:endParaRPr lang="en-GB" sz="1000" b="0" dirty="0" smtClean="0">
                        <a:solidFill>
                          <a:schemeClr val="tx1"/>
                        </a:solidFill>
                        <a:latin typeface="Century Gothic" panose="020B0502020202020204" pitchFamily="34" charset="0"/>
                        <a:cs typeface="Amatic SC" panose="00000500000000000000" pitchFamily="2" charset="-79"/>
                      </a:endParaRPr>
                    </a:p>
                    <a:p>
                      <a:pPr algn="ctr"/>
                      <a:endParaRPr lang="en-US" sz="1000" b="0" dirty="0">
                        <a:solidFill>
                          <a:schemeClr val="tx1"/>
                        </a:solidFill>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a:txBody>
                    <a:bodyPr/>
                    <a:lstStyle/>
                    <a:p>
                      <a:pPr marL="0" indent="0" algn="l">
                        <a:buFontTx/>
                        <a:buNone/>
                      </a:pPr>
                      <a:r>
                        <a:rPr lang="en-US" sz="1000" dirty="0" smtClean="0">
                          <a:latin typeface="Century Gothic" panose="020B0502020202020204" pitchFamily="34" charset="0"/>
                        </a:rPr>
                        <a:t>- Managing changes</a:t>
                      </a:r>
                    </a:p>
                    <a:p>
                      <a:pPr marL="0" indent="0" algn="l">
                        <a:buFontTx/>
                        <a:buNone/>
                      </a:pPr>
                      <a:r>
                        <a:rPr lang="en-US" sz="1000" dirty="0" smtClean="0">
                          <a:solidFill>
                            <a:schemeClr val="tx1"/>
                          </a:solidFill>
                          <a:latin typeface="Century Gothic" panose="020B0502020202020204" pitchFamily="34" charset="0"/>
                        </a:rPr>
                        <a:t>- How have I developed during the course of the year? </a:t>
                      </a:r>
                    </a:p>
                    <a:p>
                      <a:pPr marL="0" indent="0" algn="l">
                        <a:buFontTx/>
                        <a:buNone/>
                      </a:pPr>
                      <a:r>
                        <a:rPr lang="en-US" sz="1000" dirty="0" smtClean="0">
                          <a:solidFill>
                            <a:schemeClr val="tx1"/>
                          </a:solidFill>
                          <a:latin typeface="Century Gothic" panose="020B0502020202020204" pitchFamily="34" charset="0"/>
                        </a:rPr>
                        <a:t>- What new skills have I acquired?</a:t>
                      </a:r>
                    </a:p>
                    <a:p>
                      <a:pPr marL="0" indent="0" algn="l">
                        <a:buFontTx/>
                        <a:buNone/>
                      </a:pPr>
                      <a:r>
                        <a:rPr lang="en-US" sz="1000" dirty="0" smtClean="0">
                          <a:solidFill>
                            <a:schemeClr val="tx1"/>
                          </a:solidFill>
                          <a:latin typeface="Century Gothic" panose="020B0502020202020204" pitchFamily="34" charset="0"/>
                        </a:rPr>
                        <a:t>-</a:t>
                      </a:r>
                      <a:r>
                        <a:rPr lang="en-US" sz="1000" baseline="0" dirty="0" smtClean="0">
                          <a:solidFill>
                            <a:schemeClr val="tx1"/>
                          </a:solidFill>
                          <a:latin typeface="Century Gothic" panose="020B0502020202020204" pitchFamily="34" charset="0"/>
                        </a:rPr>
                        <a:t> </a:t>
                      </a:r>
                      <a:r>
                        <a:rPr lang="en-US" sz="1000" dirty="0" smtClean="0">
                          <a:solidFill>
                            <a:schemeClr val="tx1"/>
                          </a:solidFill>
                          <a:latin typeface="Century Gothic" panose="020B0502020202020204" pitchFamily="34" charset="0"/>
                        </a:rPr>
                        <a:t>Transition into Year One</a:t>
                      </a:r>
                    </a:p>
                    <a:p>
                      <a:pPr marL="0" indent="0" algn="l">
                        <a:buFontTx/>
                        <a:buNone/>
                      </a:pPr>
                      <a:r>
                        <a:rPr lang="en-US" sz="1000" dirty="0" smtClean="0">
                          <a:solidFill>
                            <a:schemeClr val="tx1"/>
                          </a:solidFill>
                          <a:latin typeface="Century Gothic" panose="020B0502020202020204" pitchFamily="34" charset="0"/>
                        </a:rPr>
                        <a:t>-</a:t>
                      </a:r>
                      <a:r>
                        <a:rPr lang="en-US" sz="1000" baseline="0" dirty="0" smtClean="0">
                          <a:solidFill>
                            <a:schemeClr val="tx1"/>
                          </a:solidFill>
                          <a:latin typeface="Century Gothic" panose="020B0502020202020204" pitchFamily="34" charset="0"/>
                        </a:rPr>
                        <a:t> </a:t>
                      </a:r>
                      <a:r>
                        <a:rPr lang="en-US" sz="1000" dirty="0" smtClean="0">
                          <a:solidFill>
                            <a:schemeClr val="tx1"/>
                          </a:solidFill>
                          <a:latin typeface="Century Gothic" panose="020B0502020202020204" pitchFamily="34" charset="0"/>
                        </a:rPr>
                        <a:t>How do we feel about this? </a:t>
                      </a:r>
                    </a:p>
                    <a:p>
                      <a:pPr marL="0" indent="0" algn="l">
                        <a:buFontTx/>
                        <a:buNone/>
                      </a:pPr>
                      <a:r>
                        <a:rPr lang="en-US" sz="1000" dirty="0" smtClean="0">
                          <a:solidFill>
                            <a:schemeClr val="tx1"/>
                          </a:solidFill>
                          <a:latin typeface="Century Gothic" panose="020B0502020202020204" pitchFamily="34" charset="0"/>
                        </a:rPr>
                        <a:t>- Moving up to Year One &amp;</a:t>
                      </a:r>
                      <a:r>
                        <a:rPr lang="en-US" sz="1000" baseline="0" dirty="0" smtClean="0">
                          <a:solidFill>
                            <a:schemeClr val="tx1"/>
                          </a:solidFill>
                          <a:latin typeface="Century Gothic" panose="020B0502020202020204" pitchFamily="34" charset="0"/>
                        </a:rPr>
                        <a:t> </a:t>
                      </a:r>
                      <a:r>
                        <a:rPr lang="en-US" sz="1000" dirty="0" smtClean="0">
                          <a:solidFill>
                            <a:schemeClr val="tx1"/>
                          </a:solidFill>
                          <a:latin typeface="Century Gothic" panose="020B0502020202020204" pitchFamily="34" charset="0"/>
                        </a:rPr>
                        <a:t>Year 1 readiness </a:t>
                      </a:r>
                      <a:endParaRPr lang="en-GB" sz="1000" dirty="0">
                        <a:solidFill>
                          <a:schemeClr val="tx1"/>
                        </a:solidFill>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extLst>
                  <a:ext uri="{0D108BD9-81ED-4DB2-BD59-A6C34878D82A}">
                    <a16:rowId xmlns:a16="http://schemas.microsoft.com/office/drawing/2014/main" xmlns="" val="4290435388"/>
                  </a:ext>
                </a:extLst>
              </a:tr>
              <a:tr h="1121633">
                <a:tc vMerge="1">
                  <a:txBody>
                    <a:bodyPr/>
                    <a:lstStyle/>
                    <a:p>
                      <a:pPr algn="ctr"/>
                      <a:r>
                        <a:rPr lang="en-US" sz="2400" b="1" dirty="0">
                          <a:latin typeface="Amatic SC" panose="00000500000000000000" pitchFamily="2" charset="-79"/>
                          <a:cs typeface="Amatic SC" panose="00000500000000000000" pitchFamily="2" charset="-79"/>
                        </a:rPr>
                        <a:t>Self -  Regulation</a:t>
                      </a:r>
                    </a:p>
                    <a:p>
                      <a:pPr algn="ctr"/>
                      <a:r>
                        <a:rPr lang="en-US" sz="1800" b="1" dirty="0">
                          <a:latin typeface="Amatic SC" panose="00000500000000000000" pitchFamily="2" charset="-79"/>
                          <a:cs typeface="Amatic SC" panose="00000500000000000000" pitchFamily="2" charset="-79"/>
                        </a:rPr>
                        <a:t>Link to Behaviour for Learning  </a:t>
                      </a:r>
                      <a:endParaRPr lang="en-GB" sz="18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marL="0" indent="0" algn="l">
                        <a:buFont typeface="Wingdings" panose="05000000000000000000" pitchFamily="2" charset="2"/>
                        <a:buNone/>
                      </a:pPr>
                      <a:r>
                        <a:rPr lang="en-US" sz="900" b="1" dirty="0" smtClean="0">
                          <a:solidFill>
                            <a:schemeClr val="tx1"/>
                          </a:solidFill>
                          <a:latin typeface="Century Gothic" panose="020B0502020202020204" pitchFamily="34" charset="0"/>
                          <a:cs typeface="RM Typerighter old" panose="00000400000000000000" pitchFamily="2" charset="-79"/>
                        </a:rPr>
                        <a:t>Early Learning Goals: </a:t>
                      </a:r>
                      <a:r>
                        <a:rPr lang="en-US" sz="900" dirty="0" smtClean="0">
                          <a:solidFill>
                            <a:schemeClr val="tx1"/>
                          </a:solidFill>
                          <a:latin typeface="Century Gothic" panose="020B0502020202020204" pitchFamily="34" charset="0"/>
                          <a:cs typeface="RM Typerighter old" panose="00000400000000000000" pitchFamily="2" charset="-79"/>
                        </a:rPr>
                        <a:t>Show </a:t>
                      </a:r>
                      <a:r>
                        <a:rPr lang="en-US" sz="900" dirty="0">
                          <a:solidFill>
                            <a:schemeClr val="tx1"/>
                          </a:solidFill>
                          <a:latin typeface="Century Gothic" panose="020B0502020202020204" pitchFamily="34" charset="0"/>
                          <a:cs typeface="RM Typerighter old" panose="00000400000000000000" pitchFamily="2" charset="-79"/>
                        </a:rPr>
                        <a:t>an understanding of their own feelings and those of others, and begin to </a:t>
                      </a:r>
                      <a:r>
                        <a:rPr lang="en-US" sz="900" b="1" dirty="0">
                          <a:solidFill>
                            <a:schemeClr val="tx1"/>
                          </a:solidFill>
                          <a:latin typeface="Century Gothic" panose="020B0502020202020204" pitchFamily="34" charset="0"/>
                          <a:cs typeface="RM Typerighter old" panose="00000400000000000000" pitchFamily="2" charset="-79"/>
                        </a:rPr>
                        <a:t>regulate their behaviour accordingly</a:t>
                      </a:r>
                      <a:r>
                        <a:rPr lang="en-US" sz="900" dirty="0">
                          <a:solidFill>
                            <a:schemeClr val="tx1"/>
                          </a:solidFill>
                          <a:latin typeface="Century Gothic" panose="020B0502020202020204" pitchFamily="34" charset="0"/>
                          <a:cs typeface="RM Typerighter old" panose="00000400000000000000" pitchFamily="2" charset="-79"/>
                        </a:rPr>
                        <a:t>. Set and work towards simple goals, being able to wait for what they want and </a:t>
                      </a:r>
                      <a:r>
                        <a:rPr lang="en-US" sz="900" b="1" dirty="0">
                          <a:solidFill>
                            <a:schemeClr val="tx1"/>
                          </a:solidFill>
                          <a:latin typeface="Century Gothic" panose="020B0502020202020204" pitchFamily="34" charset="0"/>
                          <a:cs typeface="RM Typerighter old" panose="00000400000000000000" pitchFamily="2" charset="-79"/>
                        </a:rPr>
                        <a:t>control their immediate impulses when appropriate</a:t>
                      </a:r>
                      <a:r>
                        <a:rPr lang="en-US" sz="900" dirty="0">
                          <a:solidFill>
                            <a:schemeClr val="tx1"/>
                          </a:solidFill>
                          <a:latin typeface="Century Gothic" panose="020B0502020202020204" pitchFamily="34" charset="0"/>
                          <a:cs typeface="RM Typerighter old" panose="00000400000000000000" pitchFamily="2" charset="-79"/>
                        </a:rPr>
                        <a:t>. Give </a:t>
                      </a:r>
                      <a:r>
                        <a:rPr lang="en-US" sz="900" b="1" dirty="0">
                          <a:solidFill>
                            <a:schemeClr val="tx1"/>
                          </a:solidFill>
                          <a:latin typeface="Century Gothic" panose="020B0502020202020204" pitchFamily="34" charset="0"/>
                          <a:cs typeface="RM Typerighter old" panose="00000400000000000000" pitchFamily="2" charset="-79"/>
                        </a:rPr>
                        <a:t>focused attention to what the teacher says</a:t>
                      </a:r>
                      <a:r>
                        <a:rPr lang="en-US" sz="900" dirty="0">
                          <a:solidFill>
                            <a:schemeClr val="tx1"/>
                          </a:solidFill>
                          <a:latin typeface="Century Gothic" panose="020B0502020202020204" pitchFamily="34" charset="0"/>
                          <a:cs typeface="RM Typerighter old" panose="00000400000000000000" pitchFamily="2" charset="-79"/>
                        </a:rPr>
                        <a:t>, responding appropriately even when engaged in activity, and show an ability to follow instructions involving several ideas or </a:t>
                      </a:r>
                      <a:r>
                        <a:rPr lang="en-US" sz="900" dirty="0" smtClean="0">
                          <a:solidFill>
                            <a:schemeClr val="tx1"/>
                          </a:solidFill>
                          <a:latin typeface="Century Gothic" panose="020B0502020202020204" pitchFamily="34" charset="0"/>
                          <a:cs typeface="RM Typerighter old" panose="00000400000000000000" pitchFamily="2" charset="-79"/>
                        </a:rPr>
                        <a:t>actions.</a:t>
                      </a:r>
                    </a:p>
                    <a:p>
                      <a:pPr marL="0" indent="0" algn="l">
                        <a:buFont typeface="Arial" panose="020B0604020202020204" pitchFamily="34" charset="0"/>
                        <a:buNone/>
                      </a:pPr>
                      <a:r>
                        <a:rPr lang="en-US" sz="1000" b="1" i="0" kern="1200" dirty="0" smtClean="0">
                          <a:solidFill>
                            <a:schemeClr val="bg1">
                              <a:lumMod val="50000"/>
                            </a:schemeClr>
                          </a:solidFill>
                          <a:effectLst/>
                          <a:latin typeface="Century Gothic" panose="020B0502020202020204" pitchFamily="34" charset="0"/>
                          <a:ea typeface="+mn-ea"/>
                          <a:cs typeface="+mn-cs"/>
                        </a:rPr>
                        <a:t>* Controlling </a:t>
                      </a:r>
                      <a:r>
                        <a:rPr lang="en-US" sz="1000" b="1" i="0" kern="1200" dirty="0">
                          <a:solidFill>
                            <a:schemeClr val="bg1">
                              <a:lumMod val="50000"/>
                            </a:schemeClr>
                          </a:solidFill>
                          <a:effectLst/>
                          <a:latin typeface="Century Gothic" panose="020B0502020202020204" pitchFamily="34" charset="0"/>
                          <a:ea typeface="+mn-ea"/>
                          <a:cs typeface="+mn-cs"/>
                        </a:rPr>
                        <a:t>own feelings and </a:t>
                      </a:r>
                      <a:r>
                        <a:rPr lang="en-US" sz="1000" b="1" i="0" kern="1200" dirty="0" err="1" smtClean="0">
                          <a:solidFill>
                            <a:schemeClr val="bg1">
                              <a:lumMod val="50000"/>
                            </a:schemeClr>
                          </a:solidFill>
                          <a:effectLst/>
                          <a:latin typeface="Century Gothic" panose="020B0502020202020204" pitchFamily="34" charset="0"/>
                          <a:ea typeface="+mn-ea"/>
                          <a:cs typeface="+mn-cs"/>
                        </a:rPr>
                        <a:t>behaviours</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Applying </a:t>
                      </a:r>
                      <a:r>
                        <a:rPr lang="en-US" sz="1000" b="1" i="0" kern="1200" dirty="0">
                          <a:solidFill>
                            <a:schemeClr val="bg1">
                              <a:lumMod val="50000"/>
                            </a:schemeClr>
                          </a:solidFill>
                          <a:effectLst/>
                          <a:latin typeface="Century Gothic" panose="020B0502020202020204" pitchFamily="34" charset="0"/>
                          <a:ea typeface="+mn-ea"/>
                          <a:cs typeface="+mn-cs"/>
                        </a:rPr>
                        <a:t>personalised strategies to return to a state of </a:t>
                      </a:r>
                      <a:r>
                        <a:rPr lang="en-US" sz="1000" b="1" i="0" kern="1200" dirty="0" smtClean="0">
                          <a:solidFill>
                            <a:schemeClr val="bg1">
                              <a:lumMod val="50000"/>
                            </a:schemeClr>
                          </a:solidFill>
                          <a:effectLst/>
                          <a:latin typeface="Century Gothic" panose="020B0502020202020204" pitchFamily="34" charset="0"/>
                          <a:ea typeface="+mn-ea"/>
                          <a:cs typeface="+mn-cs"/>
                        </a:rPr>
                        <a:t>calm</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Being </a:t>
                      </a:r>
                      <a:r>
                        <a:rPr lang="en-US" sz="1000" b="1" i="0" kern="1200" dirty="0">
                          <a:solidFill>
                            <a:schemeClr val="bg1">
                              <a:lumMod val="50000"/>
                            </a:schemeClr>
                          </a:solidFill>
                          <a:effectLst/>
                          <a:latin typeface="Century Gothic" panose="020B0502020202020204" pitchFamily="34" charset="0"/>
                          <a:ea typeface="+mn-ea"/>
                          <a:cs typeface="+mn-cs"/>
                        </a:rPr>
                        <a:t>able to curb impulsive </a:t>
                      </a:r>
                      <a:r>
                        <a:rPr lang="en-US" sz="1000" b="1" i="0" kern="1200" dirty="0" err="1" smtClean="0">
                          <a:solidFill>
                            <a:schemeClr val="bg1">
                              <a:lumMod val="50000"/>
                            </a:schemeClr>
                          </a:solidFill>
                          <a:effectLst/>
                          <a:latin typeface="Century Gothic" panose="020B0502020202020204" pitchFamily="34" charset="0"/>
                          <a:ea typeface="+mn-ea"/>
                          <a:cs typeface="+mn-cs"/>
                        </a:rPr>
                        <a:t>behaviours</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Being </a:t>
                      </a:r>
                      <a:r>
                        <a:rPr lang="en-US" sz="1000" b="1" i="0" kern="1200" dirty="0">
                          <a:solidFill>
                            <a:schemeClr val="bg1">
                              <a:lumMod val="50000"/>
                            </a:schemeClr>
                          </a:solidFill>
                          <a:effectLst/>
                          <a:latin typeface="Century Gothic" panose="020B0502020202020204" pitchFamily="34" charset="0"/>
                          <a:ea typeface="+mn-ea"/>
                          <a:cs typeface="+mn-cs"/>
                        </a:rPr>
                        <a:t>able to concentrate on a </a:t>
                      </a:r>
                      <a:r>
                        <a:rPr lang="en-US" sz="1000" b="1" i="0" kern="1200" dirty="0" smtClean="0">
                          <a:solidFill>
                            <a:schemeClr val="bg1">
                              <a:lumMod val="50000"/>
                            </a:schemeClr>
                          </a:solidFill>
                          <a:effectLst/>
                          <a:latin typeface="Century Gothic" panose="020B0502020202020204" pitchFamily="34" charset="0"/>
                          <a:ea typeface="+mn-ea"/>
                          <a:cs typeface="+mn-cs"/>
                        </a:rPr>
                        <a:t>task</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Being </a:t>
                      </a:r>
                      <a:r>
                        <a:rPr lang="en-US" sz="1000" b="1" i="0" kern="1200" dirty="0">
                          <a:solidFill>
                            <a:schemeClr val="bg1">
                              <a:lumMod val="50000"/>
                            </a:schemeClr>
                          </a:solidFill>
                          <a:effectLst/>
                          <a:latin typeface="Century Gothic" panose="020B0502020202020204" pitchFamily="34" charset="0"/>
                          <a:ea typeface="+mn-ea"/>
                          <a:cs typeface="+mn-cs"/>
                        </a:rPr>
                        <a:t>able to ignore </a:t>
                      </a:r>
                      <a:r>
                        <a:rPr lang="en-US" sz="1000" b="1" i="0" kern="1200" dirty="0" smtClean="0">
                          <a:solidFill>
                            <a:schemeClr val="bg1">
                              <a:lumMod val="50000"/>
                            </a:schemeClr>
                          </a:solidFill>
                          <a:effectLst/>
                          <a:latin typeface="Century Gothic" panose="020B0502020202020204" pitchFamily="34" charset="0"/>
                          <a:ea typeface="+mn-ea"/>
                          <a:cs typeface="+mn-cs"/>
                        </a:rPr>
                        <a:t>distractions</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Behaving </a:t>
                      </a:r>
                      <a:r>
                        <a:rPr lang="en-US" sz="1000" b="1" i="0" kern="1200" dirty="0">
                          <a:solidFill>
                            <a:schemeClr val="bg1">
                              <a:lumMod val="50000"/>
                            </a:schemeClr>
                          </a:solidFill>
                          <a:effectLst/>
                          <a:latin typeface="Century Gothic" panose="020B0502020202020204" pitchFamily="34" charset="0"/>
                          <a:ea typeface="+mn-ea"/>
                          <a:cs typeface="+mn-cs"/>
                        </a:rPr>
                        <a:t>in ways that are </a:t>
                      </a:r>
                      <a:r>
                        <a:rPr lang="en-US" sz="1000" b="1" i="0" kern="1200" dirty="0" smtClean="0">
                          <a:solidFill>
                            <a:schemeClr val="bg1">
                              <a:lumMod val="50000"/>
                            </a:schemeClr>
                          </a:solidFill>
                          <a:effectLst/>
                          <a:latin typeface="Century Gothic" panose="020B0502020202020204" pitchFamily="34" charset="0"/>
                          <a:ea typeface="+mn-ea"/>
                          <a:cs typeface="+mn-cs"/>
                        </a:rPr>
                        <a:t>pro-social</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Planning</a:t>
                      </a:r>
                      <a:r>
                        <a:rPr lang="en-US" sz="1000" b="1" i="0" kern="1200" baseline="0" dirty="0">
                          <a:solidFill>
                            <a:schemeClr val="bg1">
                              <a:lumMod val="50000"/>
                            </a:schemeClr>
                          </a:solidFill>
                          <a:effectLst/>
                          <a:latin typeface="Century Gothic" panose="020B0502020202020204" pitchFamily="34" charset="0"/>
                          <a:ea typeface="+mn-ea"/>
                          <a:cs typeface="+mn-cs"/>
                        </a:rPr>
                        <a:t> </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Thinking </a:t>
                      </a:r>
                      <a:r>
                        <a:rPr lang="en-US" sz="1000" b="1" i="0" kern="1200" dirty="0">
                          <a:solidFill>
                            <a:schemeClr val="bg1">
                              <a:lumMod val="50000"/>
                            </a:schemeClr>
                          </a:solidFill>
                          <a:effectLst/>
                          <a:latin typeface="Century Gothic" panose="020B0502020202020204" pitchFamily="34" charset="0"/>
                          <a:ea typeface="+mn-ea"/>
                          <a:cs typeface="+mn-cs"/>
                        </a:rPr>
                        <a:t>before </a:t>
                      </a:r>
                      <a:r>
                        <a:rPr lang="en-US" sz="1000" b="1" i="0" kern="1200" dirty="0" smtClean="0">
                          <a:solidFill>
                            <a:schemeClr val="bg1">
                              <a:lumMod val="50000"/>
                            </a:schemeClr>
                          </a:solidFill>
                          <a:effectLst/>
                          <a:latin typeface="Century Gothic" panose="020B0502020202020204" pitchFamily="34" charset="0"/>
                          <a:ea typeface="+mn-ea"/>
                          <a:cs typeface="+mn-cs"/>
                        </a:rPr>
                        <a:t>acting</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Delaying gratification</a:t>
                      </a:r>
                      <a:r>
                        <a:rPr lang="en-US" sz="1000" b="1" i="0" kern="1200" baseline="0" dirty="0" smtClean="0">
                          <a:solidFill>
                            <a:schemeClr val="bg1">
                              <a:lumMod val="50000"/>
                            </a:schemeClr>
                          </a:solidFill>
                          <a:effectLst/>
                          <a:latin typeface="Century Gothic" panose="020B0502020202020204" pitchFamily="34" charset="0"/>
                          <a:ea typeface="+mn-ea"/>
                          <a:cs typeface="+mn-cs"/>
                        </a:rPr>
                        <a:t>  * </a:t>
                      </a:r>
                      <a:r>
                        <a:rPr lang="en-US" sz="1000" b="1" i="0" kern="1200" dirty="0" smtClean="0">
                          <a:solidFill>
                            <a:schemeClr val="bg1">
                              <a:lumMod val="50000"/>
                            </a:schemeClr>
                          </a:solidFill>
                          <a:effectLst/>
                          <a:latin typeface="Century Gothic" panose="020B0502020202020204" pitchFamily="34" charset="0"/>
                          <a:ea typeface="+mn-ea"/>
                          <a:cs typeface="+mn-cs"/>
                        </a:rPr>
                        <a:t>Persisting </a:t>
                      </a:r>
                      <a:r>
                        <a:rPr lang="en-US" sz="1000" b="1" i="0" kern="1200" dirty="0">
                          <a:solidFill>
                            <a:schemeClr val="bg1">
                              <a:lumMod val="50000"/>
                            </a:schemeClr>
                          </a:solidFill>
                          <a:effectLst/>
                          <a:latin typeface="Century Gothic" panose="020B0502020202020204" pitchFamily="34" charset="0"/>
                          <a:ea typeface="+mn-ea"/>
                          <a:cs typeface="+mn-cs"/>
                        </a:rPr>
                        <a:t>in the face of difficulty.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400" dirty="0">
                        <a:latin typeface="Amatic SC" panose="00000500000000000000" pitchFamily="2" charset="-79"/>
                        <a:cs typeface="Amatic SC" panose="00000500000000000000" pitchFamily="2" charset="-79"/>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EFFF"/>
                    </a:solidFill>
                  </a:tcPr>
                </a:tc>
                <a:tc hMerge="1">
                  <a:txBody>
                    <a:bodyPr/>
                    <a:lstStyle/>
                    <a:p>
                      <a:pPr algn="l"/>
                      <a:endParaRPr lang="en-GB" sz="1100" i="1" dirty="0">
                        <a:solidFill>
                          <a:schemeClr val="tx1"/>
                        </a:solidFill>
                        <a:latin typeface="Century Gothic" panose="020B0502020202020204" pitchFamily="34" charset="0"/>
                        <a:cs typeface="Amatic SC" panose="020B0604020202020204"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80869022"/>
                  </a:ext>
                </a:extLst>
              </a:tr>
            </a:tbl>
          </a:graphicData>
        </a:graphic>
      </p:graphicFrame>
    </p:spTree>
    <p:extLst>
      <p:ext uri="{BB962C8B-B14F-4D97-AF65-F5344CB8AC3E}">
        <p14:creationId xmlns:p14="http://schemas.microsoft.com/office/powerpoint/2010/main" val="1440818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414803246"/>
              </p:ext>
            </p:extLst>
          </p:nvPr>
        </p:nvGraphicFramePr>
        <p:xfrm>
          <a:off x="128338" y="128339"/>
          <a:ext cx="11903240" cy="6713220"/>
        </p:xfrm>
        <a:graphic>
          <a:graphicData uri="http://schemas.openxmlformats.org/drawingml/2006/table">
            <a:tbl>
              <a:tblPr firstRow="1" bandRow="1">
                <a:tableStyleId>{5C22544A-7EE6-4342-B048-85BDC9FD1C3A}</a:tableStyleId>
              </a:tblPr>
              <a:tblGrid>
                <a:gridCol w="1640618">
                  <a:extLst>
                    <a:ext uri="{9D8B030D-6E8A-4147-A177-3AD203B41FA5}">
                      <a16:colId xmlns:a16="http://schemas.microsoft.com/office/drawing/2014/main" xmlns="" val="385991600"/>
                    </a:ext>
                  </a:extLst>
                </a:gridCol>
                <a:gridCol w="1760307">
                  <a:extLst>
                    <a:ext uri="{9D8B030D-6E8A-4147-A177-3AD203B41FA5}">
                      <a16:colId xmlns:a16="http://schemas.microsoft.com/office/drawing/2014/main" xmlns="" val="2865123548"/>
                    </a:ext>
                  </a:extLst>
                </a:gridCol>
                <a:gridCol w="1700463">
                  <a:extLst>
                    <a:ext uri="{9D8B030D-6E8A-4147-A177-3AD203B41FA5}">
                      <a16:colId xmlns:a16="http://schemas.microsoft.com/office/drawing/2014/main" xmlns="" val="872926247"/>
                    </a:ext>
                  </a:extLst>
                </a:gridCol>
                <a:gridCol w="1700463">
                  <a:extLst>
                    <a:ext uri="{9D8B030D-6E8A-4147-A177-3AD203B41FA5}">
                      <a16:colId xmlns:a16="http://schemas.microsoft.com/office/drawing/2014/main" xmlns="" val="1315738151"/>
                    </a:ext>
                  </a:extLst>
                </a:gridCol>
                <a:gridCol w="1700463">
                  <a:extLst>
                    <a:ext uri="{9D8B030D-6E8A-4147-A177-3AD203B41FA5}">
                      <a16:colId xmlns:a16="http://schemas.microsoft.com/office/drawing/2014/main" xmlns="" val="2709165749"/>
                    </a:ext>
                  </a:extLst>
                </a:gridCol>
                <a:gridCol w="1700463">
                  <a:extLst>
                    <a:ext uri="{9D8B030D-6E8A-4147-A177-3AD203B41FA5}">
                      <a16:colId xmlns:a16="http://schemas.microsoft.com/office/drawing/2014/main" xmlns="" val="2335150482"/>
                    </a:ext>
                  </a:extLst>
                </a:gridCol>
                <a:gridCol w="1700463">
                  <a:extLst>
                    <a:ext uri="{9D8B030D-6E8A-4147-A177-3AD203B41FA5}">
                      <a16:colId xmlns:a16="http://schemas.microsoft.com/office/drawing/2014/main" xmlns="" val="4046203905"/>
                    </a:ext>
                  </a:extLst>
                </a:gridCol>
              </a:tblGrid>
              <a:tr h="304798">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600" dirty="0">
                          <a:solidFill>
                            <a:schemeClr val="bg1">
                              <a:lumMod val="50000"/>
                            </a:schemeClr>
                          </a:solidFill>
                          <a:latin typeface="Amatic SC" panose="00000500000000000000" pitchFamily="2" charset="-79"/>
                          <a:cs typeface="Amatic SC" panose="00000500000000000000" pitchFamily="2" charset="-79"/>
                        </a:rPr>
                        <a:t>Autumn 1</a:t>
                      </a:r>
                      <a:endParaRPr lang="en-GB" sz="1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bg1">
                              <a:lumMod val="50000"/>
                            </a:schemeClr>
                          </a:solidFill>
                          <a:latin typeface="Amatic SC" panose="00000500000000000000" pitchFamily="2" charset="-79"/>
                          <a:cs typeface="Amatic SC" panose="00000500000000000000" pitchFamily="2" charset="-79"/>
                        </a:rPr>
                        <a:t>Autumn 2</a:t>
                      </a:r>
                      <a:endParaRPr lang="en-GB" sz="1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600" dirty="0">
                          <a:solidFill>
                            <a:schemeClr val="bg1">
                              <a:lumMod val="50000"/>
                            </a:schemeClr>
                          </a:solidFill>
                          <a:latin typeface="Amatic SC" panose="00000500000000000000" pitchFamily="2" charset="-79"/>
                          <a:cs typeface="Amatic SC" panose="00000500000000000000" pitchFamily="2" charset="-79"/>
                        </a:rPr>
                        <a:t>Spring 1</a:t>
                      </a:r>
                      <a:endParaRPr lang="en-GB" sz="1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a:solidFill>
                            <a:schemeClr val="bg1">
                              <a:lumMod val="50000"/>
                            </a:schemeClr>
                          </a:solidFill>
                          <a:latin typeface="Amatic SC" panose="00000500000000000000" pitchFamily="2" charset="-79"/>
                          <a:cs typeface="Amatic SC" panose="00000500000000000000" pitchFamily="2" charset="-79"/>
                        </a:rPr>
                        <a:t>Spring 2</a:t>
                      </a:r>
                      <a:endParaRPr lang="en-GB" sz="1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600" dirty="0">
                          <a:solidFill>
                            <a:schemeClr val="bg1">
                              <a:lumMod val="50000"/>
                            </a:schemeClr>
                          </a:solidFill>
                          <a:latin typeface="Amatic SC" panose="00000500000000000000" pitchFamily="2" charset="-79"/>
                          <a:cs typeface="Amatic SC" panose="00000500000000000000" pitchFamily="2" charset="-79"/>
                        </a:rPr>
                        <a:t>Summer 1</a:t>
                      </a:r>
                      <a:endParaRPr lang="en-GB" sz="1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1600" dirty="0">
                          <a:solidFill>
                            <a:schemeClr val="bg1">
                              <a:lumMod val="50000"/>
                            </a:schemeClr>
                          </a:solidFill>
                          <a:latin typeface="Amatic SC" panose="00000500000000000000" pitchFamily="2" charset="-79"/>
                          <a:cs typeface="Amatic SC" panose="00000500000000000000" pitchFamily="2" charset="-79"/>
                        </a:rPr>
                        <a:t>Summer 2</a:t>
                      </a:r>
                      <a:endParaRPr lang="en-GB" sz="1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291964">
                <a:tc>
                  <a:txBody>
                    <a:bodyPr/>
                    <a:lstStyle/>
                    <a:p>
                      <a:pPr algn="ctr"/>
                      <a:r>
                        <a:rPr lang="en-US" sz="2000" b="0" dirty="0" smtClean="0">
                          <a:latin typeface="Amatic SC" panose="00000500000000000000" pitchFamily="2" charset="-79"/>
                          <a:cs typeface="Amatic SC" panose="00000500000000000000" pitchFamily="2" charset="-79"/>
                        </a:rPr>
                        <a:t>topics</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smtClean="0">
                          <a:latin typeface="Amatic SC" panose="00000500000000000000" pitchFamily="2" charset="-79"/>
                          <a:cs typeface="Amatic SC" panose="00000500000000000000" pitchFamily="2" charset="-79"/>
                        </a:rPr>
                        <a:t>Dinosaurs</a:t>
                      </a:r>
                      <a:r>
                        <a:rPr lang="en-US" sz="1400" baseline="0" dirty="0" smtClean="0">
                          <a:latin typeface="Amatic SC" panose="00000500000000000000" pitchFamily="2" charset="-79"/>
                          <a:cs typeface="Amatic SC" panose="00000500000000000000" pitchFamily="2" charset="-79"/>
                        </a:rPr>
                        <a:t> roar</a:t>
                      </a:r>
                      <a:r>
                        <a:rPr lang="en-US" sz="1400" dirty="0" smtClean="0">
                          <a:latin typeface="Amatic SC" panose="00000500000000000000" pitchFamily="2" charset="-79"/>
                          <a:cs typeface="Amatic SC" panose="00000500000000000000" pitchFamily="2" charset="-79"/>
                        </a:rPr>
                        <a:t>!</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Let’s celebrate!</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400" dirty="0" smtClean="0">
                          <a:latin typeface="Amatic SC" panose="00000500000000000000" pitchFamily="2" charset="-79"/>
                          <a:cs typeface="Amatic SC" panose="00000500000000000000" pitchFamily="2" charset="-79"/>
                        </a:rPr>
                        <a:t>Where</a:t>
                      </a:r>
                      <a:r>
                        <a:rPr lang="en-US" sz="1400" baseline="0" dirty="0" smtClean="0">
                          <a:latin typeface="Amatic SC" panose="00000500000000000000" pitchFamily="2" charset="-79"/>
                          <a:cs typeface="Amatic SC" panose="00000500000000000000" pitchFamily="2" charset="-79"/>
                        </a:rPr>
                        <a:t> on earth…?</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Down</a:t>
                      </a:r>
                      <a:r>
                        <a:rPr lang="en-US" sz="1400" baseline="0" dirty="0" smtClean="0">
                          <a:latin typeface="Amatic SC" panose="00000500000000000000" pitchFamily="2" charset="-79"/>
                          <a:cs typeface="Amatic SC" panose="00000500000000000000" pitchFamily="2" charset="-79"/>
                        </a:rPr>
                        <a:t> on the farm</a:t>
                      </a:r>
                      <a:r>
                        <a:rPr lang="en-US" sz="1400" dirty="0" smtClean="0">
                          <a:latin typeface="Amatic SC" panose="00000500000000000000" pitchFamily="2" charset="-79"/>
                          <a:cs typeface="Amatic SC" panose="00000500000000000000" pitchFamily="2" charset="-79"/>
                        </a:rPr>
                        <a:t>!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400" dirty="0" smtClean="0">
                          <a:latin typeface="Amatic SC" panose="00000500000000000000" pitchFamily="2" charset="-79"/>
                          <a:cs typeface="Amatic SC" panose="00000500000000000000" pitchFamily="2" charset="-79"/>
                        </a:rPr>
                        <a:t>All</a:t>
                      </a:r>
                      <a:r>
                        <a:rPr lang="en-US" sz="1400" baseline="0" dirty="0" smtClean="0">
                          <a:latin typeface="Amatic SC" panose="00000500000000000000" pitchFamily="2" charset="-79"/>
                          <a:cs typeface="Amatic SC" panose="00000500000000000000" pitchFamily="2" charset="-79"/>
                        </a:rPr>
                        <a:t> families great &amp; small</a:t>
                      </a:r>
                      <a:r>
                        <a:rPr lang="en-US" sz="1400" dirty="0" smtClean="0">
                          <a:latin typeface="Amatic SC" panose="00000500000000000000" pitchFamily="2" charset="-79"/>
                          <a:cs typeface="Amatic SC" panose="00000500000000000000" pitchFamily="2" charset="-79"/>
                        </a:rPr>
                        <a:t>!</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At the bottom</a:t>
                      </a:r>
                      <a:r>
                        <a:rPr lang="en-US" sz="1400" baseline="0" dirty="0" smtClean="0">
                          <a:latin typeface="Amatic SC" panose="00000500000000000000" pitchFamily="2" charset="-79"/>
                          <a:cs typeface="Amatic SC" panose="00000500000000000000" pitchFamily="2" charset="-79"/>
                        </a:rPr>
                        <a:t> of the garden</a:t>
                      </a:r>
                      <a:r>
                        <a:rPr lang="en-US" sz="1400" dirty="0" smtClean="0">
                          <a:latin typeface="Amatic SC" panose="00000500000000000000" pitchFamily="2" charset="-79"/>
                          <a:cs typeface="Amatic SC" panose="00000500000000000000" pitchFamily="2" charset="-79"/>
                        </a:rPr>
                        <a:t>!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970545">
                <a:tc rowSpan="3">
                  <a:txBody>
                    <a:bodyPr/>
                    <a:lstStyle/>
                    <a:p>
                      <a:pPr algn="ctr"/>
                      <a:r>
                        <a:rPr lang="en-US" sz="2000" b="1" dirty="0">
                          <a:latin typeface="Amatic SC" panose="00000500000000000000" pitchFamily="2" charset="-79"/>
                          <a:cs typeface="Amatic SC" panose="00000500000000000000" pitchFamily="2" charset="-79"/>
                        </a:rPr>
                        <a:t>Physical development </a:t>
                      </a: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endParaRPr lang="en-US" sz="1000" b="0" dirty="0">
                        <a:latin typeface="Amatic SC" panose="00000500000000000000" pitchFamily="2" charset="-79"/>
                        <a:cs typeface="Amatic SC" panose="00000500000000000000" pitchFamily="2" charset="-79"/>
                      </a:endParaRPr>
                    </a:p>
                    <a:p>
                      <a:pPr algn="ctr"/>
                      <a:r>
                        <a:rPr lang="en-US" sz="3200" b="0" dirty="0">
                          <a:latin typeface="Amatic SC" panose="00000500000000000000" pitchFamily="2" charset="-79"/>
                          <a:cs typeface="Amatic SC" panose="00000500000000000000" pitchFamily="2" charset="-79"/>
                        </a:rPr>
                        <a:t>Fine motor </a:t>
                      </a:r>
                    </a:p>
                    <a:p>
                      <a:pPr algn="ctr"/>
                      <a:r>
                        <a:rPr lang="en-US" sz="700" dirty="0">
                          <a:latin typeface="Century Gothic" panose="020B0502020202020204" pitchFamily="34" charset="0"/>
                        </a:rPr>
                        <a:t>Continuously check the process of children’s handwriting (pencil grip and letter formation, including directionality). Provide extra help and guidance when needed.</a:t>
                      </a:r>
                    </a:p>
                    <a:p>
                      <a:pPr algn="ctr"/>
                      <a:endParaRPr lang="en-US" sz="800" dirty="0"/>
                    </a:p>
                    <a:p>
                      <a:pPr algn="ctr"/>
                      <a:r>
                        <a:rPr lang="en-US" sz="1400" b="1" dirty="0">
                          <a:solidFill>
                            <a:srgbClr val="CC66FF"/>
                          </a:solidFill>
                          <a:latin typeface="Amatic SC" panose="00000500000000000000" pitchFamily="2" charset="-79"/>
                          <a:cs typeface="Amatic SC" panose="00000500000000000000" pitchFamily="2" charset="-79"/>
                        </a:rPr>
                        <a:t>Daily opportunities for Fine Motor Activities </a:t>
                      </a:r>
                      <a:endParaRPr lang="en-US" sz="1400" b="1" dirty="0" smtClean="0">
                        <a:solidFill>
                          <a:srgbClr val="CC66FF"/>
                        </a:solidFill>
                        <a:latin typeface="Amatic SC" panose="00000500000000000000" pitchFamily="2" charset="-79"/>
                        <a:cs typeface="Amatic SC" panose="00000500000000000000" pitchFamily="2" charset="-79"/>
                      </a:endParaRPr>
                    </a:p>
                    <a:p>
                      <a:pPr algn="ctr"/>
                      <a:endParaRPr lang="en-US" sz="1400" b="1" dirty="0" smtClean="0">
                        <a:solidFill>
                          <a:srgbClr val="CC66FF"/>
                        </a:solidFill>
                        <a:latin typeface="Amatic SC" panose="00000500000000000000" pitchFamily="2" charset="-79"/>
                        <a:cs typeface="Amatic SC" panose="00000500000000000000" pitchFamily="2" charset="-79"/>
                      </a:endParaRPr>
                    </a:p>
                    <a:p>
                      <a:pPr algn="ctr"/>
                      <a:endParaRPr lang="en-US" sz="1400" b="1" dirty="0">
                        <a:solidFill>
                          <a:srgbClr val="CC66FF"/>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dirty="0">
                          <a:latin typeface="Amatic SC" panose="00000500000000000000" pitchFamily="2" charset="-79"/>
                          <a:cs typeface="Amatic SC" panose="00000500000000000000" pitchFamily="2" charset="-79"/>
                        </a:rPr>
                        <a:t>Gross motor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dirty="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CC66FF"/>
                          </a:solidFill>
                          <a:latin typeface="Amatic SC" panose="00000500000000000000" pitchFamily="2" charset="-79"/>
                          <a:cs typeface="Amatic SC" panose="00000500000000000000" pitchFamily="2" charset="-79"/>
                        </a:rPr>
                        <a:t>Weekly </a:t>
                      </a:r>
                      <a:r>
                        <a:rPr lang="en-US" sz="1400" b="1" dirty="0" smtClean="0">
                          <a:solidFill>
                            <a:srgbClr val="CC66FF"/>
                          </a:solidFill>
                          <a:latin typeface="Amatic SC" panose="00000500000000000000" pitchFamily="2" charset="-79"/>
                          <a:cs typeface="Amatic SC" panose="00000500000000000000" pitchFamily="2" charset="-79"/>
                        </a:rPr>
                        <a:t>Cosmic Kids Yoga </a:t>
                      </a:r>
                      <a:r>
                        <a:rPr lang="en-US" sz="1400" b="1" dirty="0">
                          <a:solidFill>
                            <a:srgbClr val="CC66FF"/>
                          </a:solidFill>
                          <a:latin typeface="Amatic SC" panose="00000500000000000000" pitchFamily="2" charset="-79"/>
                          <a:cs typeface="Amatic SC" panose="00000500000000000000" pitchFamily="2" charset="-79"/>
                        </a:rPr>
                        <a:t>Lesson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l"/>
                      <a:r>
                        <a:rPr lang="en-US" sz="950" dirty="0">
                          <a:latin typeface="Century Gothic" panose="020B0502020202020204" pitchFamily="34" charset="0"/>
                          <a:cs typeface="Amatic SC" panose="020B0604020202020204" charset="-79"/>
                        </a:rPr>
                        <a:t>Physical activity is </a:t>
                      </a:r>
                      <a:r>
                        <a:rPr lang="en-US" sz="950" b="1" dirty="0">
                          <a:latin typeface="Century Gothic" panose="020B0502020202020204" pitchFamily="34" charset="0"/>
                          <a:cs typeface="Amatic SC" panose="020B0604020202020204" charset="-79"/>
                        </a:rPr>
                        <a:t>vital</a:t>
                      </a:r>
                      <a:r>
                        <a:rPr lang="en-US" sz="950" dirty="0">
                          <a:latin typeface="Century Gothic" panose="020B0502020202020204" pitchFamily="34" charset="0"/>
                          <a:cs typeface="Amatic SC" panose="020B0604020202020204" charset="-79"/>
                        </a:rPr>
                        <a:t> in children’s all-round development, enabling them to </a:t>
                      </a:r>
                      <a:r>
                        <a:rPr lang="en-US" sz="950" b="1" dirty="0">
                          <a:latin typeface="Century Gothic" panose="020B0502020202020204" pitchFamily="34" charset="0"/>
                          <a:cs typeface="Amatic SC" panose="020B0604020202020204" charset="-79"/>
                        </a:rPr>
                        <a:t>pursue happy, healthy and active lives</a:t>
                      </a:r>
                      <a:r>
                        <a:rPr lang="en-US" sz="950" dirty="0">
                          <a:latin typeface="Century Gothic" panose="020B0502020202020204" pitchFamily="34" charset="0"/>
                          <a:cs typeface="Amatic SC" panose="020B0604020202020204" charset="-79"/>
                        </a:rPr>
                        <a:t>. Gross and fine motor experiences develop incrementally throughout early childhood, starting with </a:t>
                      </a:r>
                      <a:r>
                        <a:rPr lang="en-US" sz="950" b="1" dirty="0">
                          <a:latin typeface="Century Gothic" panose="020B0502020202020204" pitchFamily="34" charset="0"/>
                          <a:cs typeface="Amatic SC" panose="020B0604020202020204" charset="-79"/>
                        </a:rPr>
                        <a:t>sensory explorations </a:t>
                      </a:r>
                      <a:r>
                        <a:rPr lang="en-US" sz="950" dirty="0">
                          <a:latin typeface="Century Gothic" panose="020B0502020202020204" pitchFamily="34" charset="0"/>
                          <a:cs typeface="Amatic SC" panose="020B0604020202020204" charset="-79"/>
                        </a:rPr>
                        <a:t>and the development of a </a:t>
                      </a:r>
                      <a:r>
                        <a:rPr lang="en-US" sz="950" b="1" dirty="0">
                          <a:latin typeface="Century Gothic" panose="020B0502020202020204" pitchFamily="34" charset="0"/>
                          <a:cs typeface="Amatic SC" panose="020B0604020202020204" charset="-79"/>
                        </a:rPr>
                        <a:t>child’s strength, co-ordination and positional awareness </a:t>
                      </a:r>
                      <a:r>
                        <a:rPr lang="en-US" sz="950" dirty="0">
                          <a:latin typeface="Century Gothic" panose="020B0502020202020204" pitchFamily="34" charset="0"/>
                          <a:cs typeface="Amatic SC" panose="020B0604020202020204" charset="-79"/>
                        </a:rPr>
                        <a:t>through tummy time, crawling and play movement with both objects and adults. By creating games and providing opportunities for play both indoors and outdoors, adults can support children to develop their </a:t>
                      </a:r>
                      <a:r>
                        <a:rPr lang="en-US" sz="950" b="1" dirty="0">
                          <a:latin typeface="Century Gothic" panose="020B0502020202020204" pitchFamily="34" charset="0"/>
                          <a:cs typeface="Amatic SC" panose="020B0604020202020204" charset="-79"/>
                        </a:rPr>
                        <a:t>core strength, stability, balance, spatial awareness</a:t>
                      </a:r>
                      <a:r>
                        <a:rPr lang="en-US" sz="950" dirty="0">
                          <a:latin typeface="Century Gothic" panose="020B0502020202020204" pitchFamily="34" charset="0"/>
                          <a:cs typeface="Amatic SC" panose="020B0604020202020204" charset="-79"/>
                        </a:rPr>
                        <a:t>, co-ordination and agility. Gross motor skills provide the foundation for developing healthy bodies and social and emotional well-being. </a:t>
                      </a:r>
                      <a:r>
                        <a:rPr lang="en-US" sz="950" b="1" dirty="0">
                          <a:latin typeface="Century Gothic" panose="020B0502020202020204" pitchFamily="34" charset="0"/>
                          <a:cs typeface="Amatic SC" panose="020B0604020202020204" charset="-79"/>
                        </a:rPr>
                        <a:t>Fine motor control and precision helps with hand-eye co-ordination</a:t>
                      </a:r>
                      <a:r>
                        <a:rPr lang="en-US" sz="950" dirty="0">
                          <a:latin typeface="Century Gothic" panose="020B0502020202020204" pitchFamily="34" charset="0"/>
                          <a:cs typeface="Amatic SC" panose="020B0604020202020204" charset="-79"/>
                        </a:rPr>
                        <a:t>, which is later linked to </a:t>
                      </a:r>
                      <a:r>
                        <a:rPr lang="en-US" sz="950" b="1" dirty="0">
                          <a:latin typeface="Century Gothic" panose="020B0502020202020204" pitchFamily="34" charset="0"/>
                          <a:cs typeface="Amatic SC" panose="020B0604020202020204" charset="-79"/>
                        </a:rPr>
                        <a:t>early literacy</a:t>
                      </a:r>
                      <a:r>
                        <a:rPr lang="en-US" sz="950" dirty="0">
                          <a:latin typeface="Century Gothic" panose="020B0502020202020204" pitchFamily="34" charset="0"/>
                          <a:cs typeface="Amatic SC" panose="020B0604020202020204" charset="-79"/>
                        </a:rPr>
                        <a:t>. Repeated and varied opportunities to explore and play with small world activities, puzzles, arts and crafts and the practice of using small tools, with feedback and support from adults, allow children to develop </a:t>
                      </a:r>
                      <a:r>
                        <a:rPr lang="en-US" sz="950" b="1" dirty="0">
                          <a:latin typeface="Century Gothic" panose="020B0502020202020204" pitchFamily="34" charset="0"/>
                          <a:cs typeface="Amatic SC" panose="020B0604020202020204" charset="-79"/>
                        </a:rPr>
                        <a:t>proficiency, control </a:t>
                      </a:r>
                      <a:r>
                        <a:rPr lang="en-US" sz="950" b="1" dirty="0">
                          <a:latin typeface="Century Gothic" panose="020B0502020202020204" pitchFamily="34" charset="0"/>
                        </a:rPr>
                        <a:t>and confidence.</a:t>
                      </a:r>
                      <a:endParaRPr lang="en-US" sz="950" b="1" dirty="0">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773595032"/>
                  </a:ext>
                </a:extLst>
              </a:tr>
              <a:tr h="2338811">
                <a:tc vMerge="1">
                  <a:txBody>
                    <a:bodyPr/>
                    <a:lstStyle/>
                    <a:p>
                      <a:pPr algn="ctr"/>
                      <a:r>
                        <a:rPr lang="en-US" sz="4000" b="0" dirty="0">
                          <a:latin typeface="Amatic SC" panose="00000500000000000000" pitchFamily="2" charset="-79"/>
                          <a:cs typeface="Amatic SC" panose="00000500000000000000" pitchFamily="2" charset="-79"/>
                        </a:rPr>
                        <a:t>Fine motor </a:t>
                      </a:r>
                      <a:endParaRPr lang="en-GB" sz="4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Threading</a:t>
                      </a:r>
                      <a:r>
                        <a:rPr lang="en-US" sz="900" dirty="0">
                          <a:solidFill>
                            <a:schemeClr val="tx1"/>
                          </a:solidFill>
                          <a:latin typeface="Century Gothic" panose="020B0502020202020204" pitchFamily="34" charset="0"/>
                          <a:cs typeface="Amatic SC" panose="00000500000000000000" pitchFamily="2" charset="-79"/>
                        </a:rPr>
                        <a:t>, cutting, weaving, playdough, </a:t>
                      </a:r>
                      <a:r>
                        <a:rPr lang="en-US" sz="900" dirty="0" smtClean="0">
                          <a:solidFill>
                            <a:schemeClr val="tx1"/>
                          </a:solidFill>
                          <a:latin typeface="Century Gothic" panose="020B0502020202020204" pitchFamily="34" charset="0"/>
                          <a:cs typeface="Amatic SC" panose="00000500000000000000" pitchFamily="2" charset="-79"/>
                        </a:rPr>
                        <a:t>fine </a:t>
                      </a:r>
                      <a:r>
                        <a:rPr lang="en-US" sz="900" dirty="0">
                          <a:solidFill>
                            <a:schemeClr val="tx1"/>
                          </a:solidFill>
                          <a:latin typeface="Century Gothic" panose="020B0502020202020204" pitchFamily="34" charset="0"/>
                          <a:cs typeface="Amatic SC" panose="00000500000000000000" pitchFamily="2" charset="-79"/>
                        </a:rPr>
                        <a:t>m</a:t>
                      </a:r>
                      <a:r>
                        <a:rPr lang="en-US" sz="900" dirty="0" smtClean="0">
                          <a:solidFill>
                            <a:schemeClr val="tx1"/>
                          </a:solidFill>
                          <a:latin typeface="Century Gothic" panose="020B0502020202020204" pitchFamily="34" charset="0"/>
                          <a:cs typeface="Amatic SC" panose="00000500000000000000" pitchFamily="2" charset="-79"/>
                        </a:rPr>
                        <a:t>otor activities </a:t>
                      </a:r>
                      <a:endParaRPr lang="en-US" sz="900" dirty="0">
                        <a:solidFill>
                          <a:schemeClr val="tx1"/>
                        </a:solidFill>
                        <a:latin typeface="Century Gothic" panose="020B0502020202020204" pitchFamily="34" charset="0"/>
                        <a:cs typeface="Amatic SC" panose="00000500000000000000" pitchFamily="2" charset="-79"/>
                      </a:endParaRPr>
                    </a:p>
                    <a:p>
                      <a:pPr algn="l"/>
                      <a:r>
                        <a:rPr lang="en-US" sz="900" dirty="0" smtClean="0">
                          <a:solidFill>
                            <a:schemeClr val="tx1"/>
                          </a:solidFill>
                          <a:latin typeface="Century Gothic" panose="020B0502020202020204" pitchFamily="34" charset="0"/>
                        </a:rPr>
                        <a:t>- Manipulate </a:t>
                      </a:r>
                      <a:r>
                        <a:rPr lang="en-US" sz="900" dirty="0">
                          <a:solidFill>
                            <a:schemeClr val="tx1"/>
                          </a:solidFill>
                          <a:latin typeface="Century Gothic" panose="020B0502020202020204" pitchFamily="34" charset="0"/>
                        </a:rPr>
                        <a:t>objects with good fine motor skills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 Draw </a:t>
                      </a:r>
                      <a:r>
                        <a:rPr lang="en-US" sz="900" dirty="0">
                          <a:solidFill>
                            <a:schemeClr val="tx1"/>
                          </a:solidFill>
                          <a:latin typeface="Century Gothic" panose="020B0502020202020204" pitchFamily="34" charset="0"/>
                        </a:rPr>
                        <a:t>lines </a:t>
                      </a:r>
                      <a:r>
                        <a:rPr lang="en-US" sz="900" dirty="0" smtClean="0">
                          <a:solidFill>
                            <a:schemeClr val="tx1"/>
                          </a:solidFill>
                          <a:latin typeface="Century Gothic" panose="020B0502020202020204" pitchFamily="34" charset="0"/>
                        </a:rPr>
                        <a:t>&amp;circles </a:t>
                      </a:r>
                      <a:r>
                        <a:rPr lang="en-US" sz="900" dirty="0">
                          <a:solidFill>
                            <a:schemeClr val="tx1"/>
                          </a:solidFill>
                          <a:latin typeface="Century Gothic" panose="020B0502020202020204" pitchFamily="34" charset="0"/>
                        </a:rPr>
                        <a:t>using gross motor movements </a:t>
                      </a:r>
                      <a:r>
                        <a:rPr lang="en-US" sz="900" dirty="0" smtClean="0">
                          <a:solidFill>
                            <a:schemeClr val="tx1"/>
                          </a:solidFill>
                          <a:latin typeface="Century Gothic" panose="020B0502020202020204" pitchFamily="34" charset="0"/>
                        </a:rPr>
                        <a:t>: Move to Mark</a:t>
                      </a:r>
                      <a:endParaRPr lang="en-US" sz="900" dirty="0">
                        <a:solidFill>
                          <a:schemeClr val="tx1"/>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 Hold </a:t>
                      </a:r>
                      <a:r>
                        <a:rPr lang="en-US" sz="900" dirty="0">
                          <a:solidFill>
                            <a:schemeClr val="tx1"/>
                          </a:solidFill>
                          <a:latin typeface="Century Gothic" panose="020B0502020202020204" pitchFamily="34" charset="0"/>
                        </a:rPr>
                        <a:t>pencil/paint brush beyond whole hand grasp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Pencil </a:t>
                      </a:r>
                      <a:r>
                        <a:rPr lang="en-US" sz="900" dirty="0">
                          <a:solidFill>
                            <a:schemeClr val="tx1"/>
                          </a:solidFill>
                          <a:latin typeface="Century Gothic" panose="020B0502020202020204" pitchFamily="34" charset="0"/>
                          <a:cs typeface="Amatic SC" panose="00000500000000000000" pitchFamily="2" charset="-79"/>
                        </a:rPr>
                        <a:t>Grip </a:t>
                      </a:r>
                      <a:endParaRPr lang="en-US" sz="900" dirty="0" smtClean="0">
                        <a:solidFill>
                          <a:schemeClr val="tx1"/>
                        </a:solidFill>
                        <a:latin typeface="Century Gothic" panose="020B0502020202020204" pitchFamily="34" charset="0"/>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Taking shoes</a:t>
                      </a:r>
                      <a:r>
                        <a:rPr lang="en-US" sz="900" baseline="0" dirty="0" smtClean="0">
                          <a:solidFill>
                            <a:schemeClr val="tx1"/>
                          </a:solidFill>
                          <a:latin typeface="Century Gothic" panose="020B0502020202020204" pitchFamily="34" charset="0"/>
                          <a:cs typeface="Amatic SC" panose="00000500000000000000" pitchFamily="2" charset="-79"/>
                        </a:rPr>
                        <a:t> off &amp; putting them on</a:t>
                      </a:r>
                      <a:endParaRPr lang="en-US"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Threading</a:t>
                      </a:r>
                      <a:r>
                        <a:rPr lang="en-US" sz="900" dirty="0">
                          <a:solidFill>
                            <a:schemeClr val="tx1"/>
                          </a:solidFill>
                          <a:latin typeface="Century Gothic" panose="020B0502020202020204" pitchFamily="34" charset="0"/>
                          <a:cs typeface="Amatic SC" panose="00000500000000000000" pitchFamily="2" charset="-79"/>
                        </a:rPr>
                        <a:t>, cutting, weaving, playdough, </a:t>
                      </a:r>
                      <a:r>
                        <a:rPr lang="en-US" sz="900" dirty="0" smtClean="0">
                          <a:solidFill>
                            <a:schemeClr val="tx1"/>
                          </a:solidFill>
                          <a:latin typeface="Century Gothic" panose="020B0502020202020204" pitchFamily="34" charset="0"/>
                          <a:cs typeface="Amatic SC" panose="00000500000000000000" pitchFamily="2" charset="-79"/>
                        </a:rPr>
                        <a:t>fine </a:t>
                      </a:r>
                      <a:r>
                        <a:rPr lang="en-US" sz="900" dirty="0">
                          <a:solidFill>
                            <a:schemeClr val="tx1"/>
                          </a:solidFill>
                          <a:latin typeface="Century Gothic" panose="020B0502020202020204" pitchFamily="34" charset="0"/>
                          <a:cs typeface="Amatic SC" panose="00000500000000000000" pitchFamily="2" charset="-79"/>
                        </a:rPr>
                        <a:t>m</a:t>
                      </a:r>
                      <a:r>
                        <a:rPr lang="en-US" sz="900" dirty="0" smtClean="0">
                          <a:solidFill>
                            <a:schemeClr val="tx1"/>
                          </a:solidFill>
                          <a:latin typeface="Century Gothic" panose="020B0502020202020204" pitchFamily="34" charset="0"/>
                          <a:cs typeface="Amatic SC" panose="00000500000000000000" pitchFamily="2" charset="-79"/>
                        </a:rPr>
                        <a:t>otor activities</a:t>
                      </a:r>
                      <a:endParaRPr lang="en-US" sz="900" dirty="0">
                        <a:solidFill>
                          <a:schemeClr val="tx1"/>
                        </a:solidFill>
                        <a:latin typeface="Century Gothic" panose="020B0502020202020204" pitchFamily="34" charset="0"/>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 Develop </a:t>
                      </a:r>
                      <a:r>
                        <a:rPr lang="en-US" sz="900" dirty="0">
                          <a:solidFill>
                            <a:schemeClr val="tx1"/>
                          </a:solidFill>
                          <a:latin typeface="Century Gothic" panose="020B0502020202020204" pitchFamily="34" charset="0"/>
                        </a:rPr>
                        <a:t>muscle tone to put pencil pressure on paper </a:t>
                      </a:r>
                      <a:endParaRPr lang="en-US" sz="900" dirty="0" smtClean="0">
                        <a:solidFill>
                          <a:schemeClr val="tx1"/>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a:t>
                      </a:r>
                      <a:r>
                        <a:rPr lang="en-US" sz="900" baseline="0" dirty="0" smtClean="0">
                          <a:solidFill>
                            <a:schemeClr val="tx1"/>
                          </a:solidFill>
                          <a:latin typeface="Century Gothic" panose="020B0502020202020204" pitchFamily="34" charset="0"/>
                        </a:rPr>
                        <a:t> </a:t>
                      </a:r>
                      <a:r>
                        <a:rPr lang="en-US" sz="900" dirty="0" smtClean="0">
                          <a:solidFill>
                            <a:schemeClr val="tx1"/>
                          </a:solidFill>
                          <a:latin typeface="Century Gothic" panose="020B0502020202020204" pitchFamily="34" charset="0"/>
                        </a:rPr>
                        <a:t>Draw lines &amp; circles using gross motor movements : Move to Mark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 Use </a:t>
                      </a:r>
                      <a:r>
                        <a:rPr lang="en-US" sz="900" dirty="0">
                          <a:solidFill>
                            <a:schemeClr val="tx1"/>
                          </a:solidFill>
                          <a:latin typeface="Century Gothic" panose="020B0502020202020204" pitchFamily="34" charset="0"/>
                        </a:rPr>
                        <a:t>tools to effect changes to materials </a:t>
                      </a:r>
                      <a:endParaRPr lang="en-US" sz="900" dirty="0" smtClean="0">
                        <a:solidFill>
                          <a:schemeClr val="tx1"/>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 Show </a:t>
                      </a:r>
                      <a:r>
                        <a:rPr lang="en-US" sz="900" dirty="0">
                          <a:solidFill>
                            <a:schemeClr val="tx1"/>
                          </a:solidFill>
                          <a:latin typeface="Century Gothic" panose="020B0502020202020204" pitchFamily="34" charset="0"/>
                        </a:rPr>
                        <a:t>preference for dominant hand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entury Gothic" panose="020B0502020202020204" pitchFamily="34" charset="0"/>
                        </a:rPr>
                        <a:t>- Engage </a:t>
                      </a:r>
                      <a:r>
                        <a:rPr lang="en-US" sz="900" dirty="0">
                          <a:latin typeface="Century Gothic" panose="020B0502020202020204" pitchFamily="34" charset="0"/>
                        </a:rPr>
                        <a:t>children in structured activities: guide them in what to draw, write or </a:t>
                      </a:r>
                      <a:r>
                        <a:rPr lang="en-US" sz="900" dirty="0" smtClean="0">
                          <a:latin typeface="Century Gothic" panose="020B0502020202020204" pitchFamily="34" charset="0"/>
                        </a:rPr>
                        <a:t>copy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entury Gothic" panose="020B0502020202020204" pitchFamily="34" charset="0"/>
                        </a:rPr>
                        <a:t>- Teach </a:t>
                      </a:r>
                      <a:r>
                        <a:rPr lang="en-US" sz="900" dirty="0">
                          <a:latin typeface="Century Gothic" panose="020B0502020202020204" pitchFamily="34" charset="0"/>
                        </a:rPr>
                        <a:t>and model correct letter formation.</a:t>
                      </a:r>
                      <a:endParaRPr lang="en-GB"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Threading</a:t>
                      </a:r>
                      <a:r>
                        <a:rPr lang="en-US" sz="900" dirty="0">
                          <a:solidFill>
                            <a:schemeClr val="tx1"/>
                          </a:solidFill>
                          <a:latin typeface="Century Gothic" panose="020B0502020202020204" pitchFamily="34" charset="0"/>
                          <a:cs typeface="Amatic SC" panose="00000500000000000000" pitchFamily="2" charset="-79"/>
                        </a:rPr>
                        <a:t>, cutting, weaving, playdough, </a:t>
                      </a:r>
                      <a:r>
                        <a:rPr lang="en-US" sz="900" dirty="0" smtClean="0">
                          <a:solidFill>
                            <a:schemeClr val="tx1"/>
                          </a:solidFill>
                          <a:latin typeface="Century Gothic" panose="020B0502020202020204" pitchFamily="34" charset="0"/>
                          <a:cs typeface="Amatic SC" panose="00000500000000000000" pitchFamily="2" charset="-79"/>
                        </a:rPr>
                        <a:t>fine </a:t>
                      </a:r>
                      <a:r>
                        <a:rPr lang="en-US" sz="900" dirty="0">
                          <a:solidFill>
                            <a:schemeClr val="tx1"/>
                          </a:solidFill>
                          <a:latin typeface="Century Gothic" panose="020B0502020202020204" pitchFamily="34" charset="0"/>
                          <a:cs typeface="Amatic SC" panose="00000500000000000000" pitchFamily="2" charset="-79"/>
                        </a:rPr>
                        <a:t>m</a:t>
                      </a:r>
                      <a:r>
                        <a:rPr lang="en-US" sz="900" dirty="0" smtClean="0">
                          <a:solidFill>
                            <a:schemeClr val="tx1"/>
                          </a:solidFill>
                          <a:latin typeface="Century Gothic" panose="020B0502020202020204" pitchFamily="34" charset="0"/>
                          <a:cs typeface="Amatic SC" panose="00000500000000000000" pitchFamily="2" charset="-79"/>
                        </a:rPr>
                        <a:t>otor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a:t>
                      </a:r>
                      <a:r>
                        <a:rPr lang="en-US" sz="900" baseline="0" dirty="0" smtClean="0">
                          <a:solidFill>
                            <a:schemeClr val="tx1"/>
                          </a:solidFill>
                          <a:latin typeface="Century Gothic" panose="020B0502020202020204" pitchFamily="34" charset="0"/>
                        </a:rPr>
                        <a:t> </a:t>
                      </a:r>
                      <a:r>
                        <a:rPr lang="en-US" sz="900" dirty="0" smtClean="0">
                          <a:solidFill>
                            <a:schemeClr val="tx1"/>
                          </a:solidFill>
                          <a:latin typeface="Century Gothic" panose="020B0502020202020204" pitchFamily="34" charset="0"/>
                        </a:rPr>
                        <a:t>Draw lines &amp;</a:t>
                      </a:r>
                      <a:r>
                        <a:rPr lang="en-US" sz="900" baseline="0" dirty="0" smtClean="0">
                          <a:solidFill>
                            <a:schemeClr val="tx1"/>
                          </a:solidFill>
                          <a:latin typeface="Century Gothic" panose="020B0502020202020204" pitchFamily="34" charset="0"/>
                        </a:rPr>
                        <a:t> </a:t>
                      </a:r>
                      <a:r>
                        <a:rPr lang="en-US" sz="900" dirty="0" smtClean="0">
                          <a:solidFill>
                            <a:schemeClr val="tx1"/>
                          </a:solidFill>
                          <a:latin typeface="Century Gothic" panose="020B0502020202020204" pitchFamily="34" charset="0"/>
                        </a:rPr>
                        <a:t>circles using gross motor movements : Move to Mark</a:t>
                      </a:r>
                      <a:endParaRPr lang="en-US" sz="900" dirty="0">
                        <a:solidFill>
                          <a:schemeClr val="tx1"/>
                        </a:solidFill>
                        <a:latin typeface="Century Gothic" panose="020B0502020202020204" pitchFamily="34" charset="0"/>
                        <a:cs typeface="Amatic SC" panose="00000500000000000000" pitchFamily="2" charset="-79"/>
                      </a:endParaRPr>
                    </a:p>
                    <a:p>
                      <a:pPr algn="l"/>
                      <a:r>
                        <a:rPr lang="en-US" sz="900" dirty="0" smtClean="0">
                          <a:solidFill>
                            <a:schemeClr val="tx1"/>
                          </a:solidFill>
                          <a:latin typeface="Century Gothic" panose="020B0502020202020204" pitchFamily="34" charset="0"/>
                        </a:rPr>
                        <a:t>- Begin </a:t>
                      </a:r>
                      <a:r>
                        <a:rPr lang="en-US" sz="900" dirty="0">
                          <a:solidFill>
                            <a:schemeClr val="tx1"/>
                          </a:solidFill>
                          <a:latin typeface="Century Gothic" panose="020B0502020202020204" pitchFamily="34" charset="0"/>
                        </a:rPr>
                        <a:t>to form letters correctly </a:t>
                      </a:r>
                      <a:r>
                        <a:rPr lang="en-US" sz="900" dirty="0" smtClean="0">
                          <a:solidFill>
                            <a:schemeClr val="tx1"/>
                          </a:solidFill>
                          <a:latin typeface="Century Gothic" panose="020B0502020202020204" pitchFamily="34" charset="0"/>
                        </a:rPr>
                        <a:t>- Handle </a:t>
                      </a:r>
                      <a:r>
                        <a:rPr lang="en-US" sz="900" dirty="0">
                          <a:solidFill>
                            <a:schemeClr val="tx1"/>
                          </a:solidFill>
                          <a:latin typeface="Century Gothic" panose="020B0502020202020204" pitchFamily="34" charset="0"/>
                        </a:rPr>
                        <a:t>tools, objects, construction </a:t>
                      </a:r>
                      <a:r>
                        <a:rPr lang="en-US" sz="900" dirty="0" smtClean="0">
                          <a:solidFill>
                            <a:schemeClr val="tx1"/>
                          </a:solidFill>
                          <a:latin typeface="Century Gothic" panose="020B0502020202020204" pitchFamily="34" charset="0"/>
                        </a:rPr>
                        <a:t>&amp;</a:t>
                      </a:r>
                      <a:r>
                        <a:rPr lang="en-US" sz="900" baseline="0" dirty="0" smtClean="0">
                          <a:solidFill>
                            <a:schemeClr val="tx1"/>
                          </a:solidFill>
                          <a:latin typeface="Century Gothic" panose="020B0502020202020204" pitchFamily="34" charset="0"/>
                        </a:rPr>
                        <a:t> </a:t>
                      </a:r>
                      <a:r>
                        <a:rPr lang="en-US" sz="900" dirty="0" smtClean="0">
                          <a:solidFill>
                            <a:schemeClr val="tx1"/>
                          </a:solidFill>
                          <a:latin typeface="Century Gothic" panose="020B0502020202020204" pitchFamily="34" charset="0"/>
                        </a:rPr>
                        <a:t>malleable </a:t>
                      </a:r>
                      <a:r>
                        <a:rPr lang="en-US" sz="900" dirty="0">
                          <a:solidFill>
                            <a:schemeClr val="tx1"/>
                          </a:solidFill>
                          <a:latin typeface="Century Gothic" panose="020B0502020202020204" pitchFamily="34" charset="0"/>
                        </a:rPr>
                        <a:t>materials with increasing control</a:t>
                      </a:r>
                    </a:p>
                    <a:p>
                      <a:pPr algn="l"/>
                      <a:r>
                        <a:rPr lang="en-US" sz="900" dirty="0" smtClean="0">
                          <a:latin typeface="Century Gothic" panose="020B0502020202020204" pitchFamily="34" charset="0"/>
                        </a:rPr>
                        <a:t>- Encourage </a:t>
                      </a:r>
                      <a:r>
                        <a:rPr lang="en-US" sz="900" dirty="0">
                          <a:latin typeface="Century Gothic" panose="020B0502020202020204" pitchFamily="34" charset="0"/>
                        </a:rPr>
                        <a:t>children to draw freely.</a:t>
                      </a:r>
                    </a:p>
                    <a:p>
                      <a:pPr algn="l"/>
                      <a:r>
                        <a:rPr lang="en-US" sz="900" b="0" i="0" kern="1200" dirty="0" smtClean="0">
                          <a:solidFill>
                            <a:schemeClr val="dk1"/>
                          </a:solidFill>
                          <a:effectLst/>
                          <a:latin typeface="Century Gothic" panose="020B0502020202020204" pitchFamily="34" charset="0"/>
                          <a:ea typeface="+mn-ea"/>
                          <a:cs typeface="+mn-cs"/>
                        </a:rPr>
                        <a:t>- Holding </a:t>
                      </a:r>
                      <a:r>
                        <a:rPr lang="en-US" sz="900" b="0" i="0" kern="1200" dirty="0">
                          <a:solidFill>
                            <a:schemeClr val="dk1"/>
                          </a:solidFill>
                          <a:effectLst/>
                          <a:latin typeface="Century Gothic" panose="020B0502020202020204" pitchFamily="34" charset="0"/>
                          <a:ea typeface="+mn-ea"/>
                          <a:cs typeface="+mn-cs"/>
                        </a:rPr>
                        <a:t>s</a:t>
                      </a:r>
                      <a:r>
                        <a:rPr lang="en-US" sz="900" b="0" i="0" kern="1200" dirty="0" smtClean="0">
                          <a:solidFill>
                            <a:schemeClr val="dk1"/>
                          </a:solidFill>
                          <a:effectLst/>
                          <a:latin typeface="Century Gothic" panose="020B0502020202020204" pitchFamily="34" charset="0"/>
                          <a:ea typeface="+mn-ea"/>
                          <a:cs typeface="+mn-cs"/>
                        </a:rPr>
                        <a:t>mall </a:t>
                      </a:r>
                      <a:r>
                        <a:rPr lang="en-US" sz="900" b="0" i="0" kern="1200" dirty="0">
                          <a:solidFill>
                            <a:schemeClr val="dk1"/>
                          </a:solidFill>
                          <a:effectLst/>
                          <a:latin typeface="Century Gothic" panose="020B0502020202020204" pitchFamily="34" charset="0"/>
                          <a:ea typeface="+mn-ea"/>
                          <a:cs typeface="+mn-cs"/>
                        </a:rPr>
                        <a:t>Items / </a:t>
                      </a:r>
                    </a:p>
                    <a:p>
                      <a:pPr algn="l"/>
                      <a:r>
                        <a:rPr lang="en-US" sz="900" b="0" i="0" kern="1200" dirty="0">
                          <a:solidFill>
                            <a:schemeClr val="dk1"/>
                          </a:solidFill>
                          <a:effectLst/>
                          <a:latin typeface="Century Gothic" panose="020B0502020202020204" pitchFamily="34" charset="0"/>
                          <a:ea typeface="+mn-ea"/>
                          <a:cs typeface="+mn-cs"/>
                        </a:rPr>
                        <a:t>b</a:t>
                      </a:r>
                      <a:r>
                        <a:rPr lang="en-US" sz="900" b="0" i="0" kern="1200" dirty="0" smtClean="0">
                          <a:solidFill>
                            <a:schemeClr val="dk1"/>
                          </a:solidFill>
                          <a:effectLst/>
                          <a:latin typeface="Century Gothic" panose="020B0502020202020204" pitchFamily="34" charset="0"/>
                          <a:ea typeface="+mn-ea"/>
                          <a:cs typeface="+mn-cs"/>
                        </a:rPr>
                        <a:t>utton </a:t>
                      </a:r>
                      <a:r>
                        <a:rPr lang="en-US" sz="900" b="0" i="0" kern="1200" dirty="0">
                          <a:solidFill>
                            <a:schemeClr val="dk1"/>
                          </a:solidFill>
                          <a:effectLst/>
                          <a:latin typeface="Century Gothic" panose="020B0502020202020204" pitchFamily="34" charset="0"/>
                          <a:ea typeface="+mn-ea"/>
                          <a:cs typeface="+mn-cs"/>
                        </a:rPr>
                        <a:t>c</a:t>
                      </a:r>
                      <a:r>
                        <a:rPr lang="en-US" sz="900" b="0" i="0" kern="1200" dirty="0" smtClean="0">
                          <a:solidFill>
                            <a:schemeClr val="dk1"/>
                          </a:solidFill>
                          <a:effectLst/>
                          <a:latin typeface="Century Gothic" panose="020B0502020202020204" pitchFamily="34" charset="0"/>
                          <a:ea typeface="+mn-ea"/>
                          <a:cs typeface="+mn-cs"/>
                        </a:rPr>
                        <a:t>lothing </a:t>
                      </a:r>
                      <a:endParaRPr lang="en-US" sz="900" b="0" i="0" kern="1200" dirty="0">
                        <a:solidFill>
                          <a:schemeClr val="dk1"/>
                        </a:solidFill>
                        <a:effectLst/>
                        <a:latin typeface="Century Gothic" panose="020B0502020202020204" pitchFamily="34" charset="0"/>
                        <a:ea typeface="+mn-ea"/>
                        <a:cs typeface="+mn-cs"/>
                      </a:endParaRPr>
                    </a:p>
                    <a:p>
                      <a:pPr algn="l"/>
                      <a:r>
                        <a:rPr lang="en-US" sz="900" b="0" i="0" kern="1200" dirty="0" smtClean="0">
                          <a:solidFill>
                            <a:schemeClr val="dk1"/>
                          </a:solidFill>
                          <a:effectLst/>
                          <a:latin typeface="Century Gothic" panose="020B0502020202020204" pitchFamily="34" charset="0"/>
                          <a:ea typeface="+mn-ea"/>
                          <a:cs typeface="+mn-cs"/>
                        </a:rPr>
                        <a:t>- Cutting </a:t>
                      </a:r>
                      <a:r>
                        <a:rPr lang="en-US" sz="900" b="0" i="0" kern="1200" dirty="0">
                          <a:solidFill>
                            <a:schemeClr val="dk1"/>
                          </a:solidFill>
                          <a:effectLst/>
                          <a:latin typeface="Century Gothic" panose="020B0502020202020204" pitchFamily="34" charset="0"/>
                          <a:ea typeface="+mn-ea"/>
                          <a:cs typeface="+mn-cs"/>
                        </a:rPr>
                        <a:t>with Scissors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Threading</a:t>
                      </a:r>
                      <a:r>
                        <a:rPr lang="en-US" sz="900" dirty="0">
                          <a:solidFill>
                            <a:schemeClr val="tx1"/>
                          </a:solidFill>
                          <a:latin typeface="Century Gothic" panose="020B0502020202020204" pitchFamily="34" charset="0"/>
                          <a:cs typeface="Amatic SC" panose="00000500000000000000" pitchFamily="2" charset="-79"/>
                        </a:rPr>
                        <a:t>, cutting, weaving, playdough, </a:t>
                      </a:r>
                      <a:r>
                        <a:rPr lang="en-US" sz="900" dirty="0" smtClean="0">
                          <a:solidFill>
                            <a:schemeClr val="tx1"/>
                          </a:solidFill>
                          <a:latin typeface="Century Gothic" panose="020B0502020202020204" pitchFamily="34" charset="0"/>
                          <a:cs typeface="Amatic SC" panose="00000500000000000000" pitchFamily="2" charset="-79"/>
                        </a:rPr>
                        <a:t>fine </a:t>
                      </a:r>
                      <a:r>
                        <a:rPr lang="en-US" sz="900" dirty="0">
                          <a:solidFill>
                            <a:schemeClr val="tx1"/>
                          </a:solidFill>
                          <a:latin typeface="Century Gothic" panose="020B0502020202020204" pitchFamily="34" charset="0"/>
                          <a:cs typeface="Amatic SC" panose="00000500000000000000" pitchFamily="2" charset="-79"/>
                        </a:rPr>
                        <a:t>m</a:t>
                      </a:r>
                      <a:r>
                        <a:rPr lang="en-US" sz="900" dirty="0" smtClean="0">
                          <a:solidFill>
                            <a:schemeClr val="tx1"/>
                          </a:solidFill>
                          <a:latin typeface="Century Gothic" panose="020B0502020202020204" pitchFamily="34" charset="0"/>
                          <a:cs typeface="Amatic SC" panose="00000500000000000000" pitchFamily="2" charset="-79"/>
                        </a:rPr>
                        <a:t>otor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a:t>
                      </a:r>
                      <a:r>
                        <a:rPr lang="en-US" sz="900" baseline="0" dirty="0" smtClean="0">
                          <a:solidFill>
                            <a:schemeClr val="tx1"/>
                          </a:solidFill>
                          <a:latin typeface="Century Gothic" panose="020B0502020202020204" pitchFamily="34" charset="0"/>
                          <a:cs typeface="Amatic SC" panose="00000500000000000000" pitchFamily="2" charset="-79"/>
                        </a:rPr>
                        <a:t> </a:t>
                      </a:r>
                      <a:r>
                        <a:rPr lang="en-US" sz="900" dirty="0" smtClean="0">
                          <a:solidFill>
                            <a:schemeClr val="tx1"/>
                          </a:solidFill>
                          <a:latin typeface="Century Gothic" panose="020B0502020202020204" pitchFamily="34" charset="0"/>
                        </a:rPr>
                        <a:t>Draw lines &amp; circles using gross motor movements : Move to Mark</a:t>
                      </a:r>
                      <a:endParaRPr lang="en-US" sz="900" dirty="0">
                        <a:solidFill>
                          <a:schemeClr val="tx1"/>
                        </a:solidFill>
                        <a:latin typeface="Century Gothic" panose="020B0502020202020204" pitchFamily="34" charset="0"/>
                        <a:cs typeface="Amatic SC" panose="00000500000000000000" pitchFamily="2" charset="-79"/>
                      </a:endParaRPr>
                    </a:p>
                    <a:p>
                      <a:pPr marL="0" indent="0" algn="l">
                        <a:buFontTx/>
                        <a:buNone/>
                      </a:pPr>
                      <a:r>
                        <a:rPr lang="en-US" sz="900" dirty="0" smtClean="0">
                          <a:solidFill>
                            <a:schemeClr val="tx1"/>
                          </a:solidFill>
                          <a:latin typeface="Century Gothic" panose="020B0502020202020204" pitchFamily="34" charset="0"/>
                        </a:rPr>
                        <a:t>- Hold </a:t>
                      </a:r>
                      <a:r>
                        <a:rPr lang="en-US" sz="900" dirty="0">
                          <a:solidFill>
                            <a:schemeClr val="tx1"/>
                          </a:solidFill>
                          <a:latin typeface="Century Gothic" panose="020B0502020202020204" pitchFamily="34" charset="0"/>
                        </a:rPr>
                        <a:t>pencil effectively with comfortable </a:t>
                      </a:r>
                      <a:r>
                        <a:rPr lang="en-US" sz="900" dirty="0" smtClean="0">
                          <a:solidFill>
                            <a:schemeClr val="tx1"/>
                          </a:solidFill>
                          <a:latin typeface="Century Gothic" panose="020B0502020202020204" pitchFamily="34" charset="0"/>
                        </a:rPr>
                        <a:t>grip</a:t>
                      </a:r>
                    </a:p>
                    <a:p>
                      <a:pPr marL="0" indent="0" algn="l">
                        <a:buFontTx/>
                        <a:buNone/>
                      </a:pPr>
                      <a:r>
                        <a:rPr lang="en-US" sz="900" dirty="0" smtClean="0">
                          <a:solidFill>
                            <a:schemeClr val="tx1"/>
                          </a:solidFill>
                          <a:latin typeface="Century Gothic" panose="020B0502020202020204" pitchFamily="34" charset="0"/>
                        </a:rPr>
                        <a:t>-  </a:t>
                      </a:r>
                      <a:r>
                        <a:rPr lang="en-US" sz="900" dirty="0">
                          <a:solidFill>
                            <a:schemeClr val="tx1"/>
                          </a:solidFill>
                          <a:latin typeface="Century Gothic" panose="020B0502020202020204" pitchFamily="34" charset="0"/>
                        </a:rPr>
                        <a:t>Forms recognisable letters most correctly </a:t>
                      </a:r>
                      <a:r>
                        <a:rPr lang="en-US" sz="900" dirty="0" smtClean="0">
                          <a:solidFill>
                            <a:schemeClr val="tx1"/>
                          </a:solidFill>
                          <a:latin typeface="Century Gothic" panose="020B0502020202020204" pitchFamily="34" charset="0"/>
                        </a:rPr>
                        <a:t>formed</a:t>
                      </a:r>
                      <a:endParaRPr lang="en-US" sz="900" dirty="0">
                        <a:solidFill>
                          <a:schemeClr val="tx1"/>
                        </a:solidFill>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a:t>
                      </a:r>
                      <a:r>
                        <a:rPr lang="en-US" sz="900" baseline="0" dirty="0" smtClean="0">
                          <a:solidFill>
                            <a:schemeClr val="tx1"/>
                          </a:solidFill>
                          <a:latin typeface="Century Gothic" panose="020B0502020202020204" pitchFamily="34" charset="0"/>
                          <a:cs typeface="Amatic SC" panose="00000500000000000000" pitchFamily="2" charset="-79"/>
                        </a:rPr>
                        <a:t> T</a:t>
                      </a:r>
                      <a:r>
                        <a:rPr lang="en-US" sz="900" dirty="0" smtClean="0">
                          <a:solidFill>
                            <a:schemeClr val="tx1"/>
                          </a:solidFill>
                          <a:latin typeface="Century Gothic" panose="020B0502020202020204" pitchFamily="34" charset="0"/>
                          <a:cs typeface="Amatic SC" panose="00000500000000000000" pitchFamily="2" charset="-79"/>
                        </a:rPr>
                        <a:t>hreading</a:t>
                      </a:r>
                      <a:r>
                        <a:rPr lang="en-US" sz="900" dirty="0">
                          <a:solidFill>
                            <a:schemeClr val="tx1"/>
                          </a:solidFill>
                          <a:latin typeface="Century Gothic" panose="020B0502020202020204" pitchFamily="34" charset="0"/>
                          <a:cs typeface="Amatic SC" panose="00000500000000000000" pitchFamily="2" charset="-79"/>
                        </a:rPr>
                        <a:t>, cutting, weaving, playdough, </a:t>
                      </a:r>
                      <a:r>
                        <a:rPr lang="en-US" sz="900" dirty="0" smtClean="0">
                          <a:solidFill>
                            <a:schemeClr val="tx1"/>
                          </a:solidFill>
                          <a:latin typeface="Century Gothic" panose="020B0502020202020204" pitchFamily="34" charset="0"/>
                          <a:cs typeface="Amatic SC" panose="00000500000000000000" pitchFamily="2" charset="-79"/>
                        </a:rPr>
                        <a:t>fine </a:t>
                      </a:r>
                      <a:r>
                        <a:rPr lang="en-US" sz="900" dirty="0">
                          <a:solidFill>
                            <a:schemeClr val="tx1"/>
                          </a:solidFill>
                          <a:latin typeface="Century Gothic" panose="020B0502020202020204" pitchFamily="34" charset="0"/>
                          <a:cs typeface="Amatic SC" panose="00000500000000000000" pitchFamily="2" charset="-79"/>
                        </a:rPr>
                        <a:t>m</a:t>
                      </a:r>
                      <a:r>
                        <a:rPr lang="en-US" sz="900" dirty="0" smtClean="0">
                          <a:solidFill>
                            <a:schemeClr val="tx1"/>
                          </a:solidFill>
                          <a:latin typeface="Century Gothic" panose="020B0502020202020204" pitchFamily="34" charset="0"/>
                          <a:cs typeface="Amatic SC" panose="00000500000000000000" pitchFamily="2" charset="-79"/>
                        </a:rPr>
                        <a:t>otor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a:t>
                      </a:r>
                      <a:r>
                        <a:rPr lang="en-US" sz="900" baseline="0" dirty="0" smtClean="0">
                          <a:solidFill>
                            <a:schemeClr val="tx1"/>
                          </a:solidFill>
                          <a:latin typeface="Century Gothic" panose="020B0502020202020204" pitchFamily="34" charset="0"/>
                        </a:rPr>
                        <a:t> </a:t>
                      </a:r>
                      <a:r>
                        <a:rPr lang="en-US" sz="900" dirty="0" smtClean="0">
                          <a:solidFill>
                            <a:schemeClr val="tx1"/>
                          </a:solidFill>
                          <a:latin typeface="Century Gothic" panose="020B0502020202020204" pitchFamily="34" charset="0"/>
                        </a:rPr>
                        <a:t>Draw lines &amp; circles using gross motor movements : Move to Mark</a:t>
                      </a:r>
                    </a:p>
                    <a:p>
                      <a:pPr algn="l"/>
                      <a:r>
                        <a:rPr lang="en-US" sz="900" dirty="0" smtClean="0">
                          <a:solidFill>
                            <a:schemeClr val="tx1"/>
                          </a:solidFill>
                          <a:latin typeface="Century Gothic" panose="020B0502020202020204" pitchFamily="34" charset="0"/>
                          <a:cs typeface="Amatic SC" panose="00000500000000000000" pitchFamily="2" charset="-79"/>
                        </a:rPr>
                        <a:t>-</a:t>
                      </a:r>
                      <a:r>
                        <a:rPr lang="en-US" sz="900" baseline="0" dirty="0" smtClean="0">
                          <a:solidFill>
                            <a:schemeClr val="tx1"/>
                          </a:solidFill>
                          <a:latin typeface="Century Gothic" panose="020B0502020202020204" pitchFamily="34" charset="0"/>
                          <a:cs typeface="Amatic SC" panose="00000500000000000000" pitchFamily="2" charset="-79"/>
                        </a:rPr>
                        <a:t> </a:t>
                      </a:r>
                      <a:r>
                        <a:rPr lang="en-US" sz="900" dirty="0" smtClean="0">
                          <a:solidFill>
                            <a:schemeClr val="tx1"/>
                          </a:solidFill>
                          <a:latin typeface="Century Gothic" panose="020B0502020202020204" pitchFamily="34" charset="0"/>
                        </a:rPr>
                        <a:t>Develop </a:t>
                      </a:r>
                      <a:r>
                        <a:rPr lang="en-US" sz="900" dirty="0">
                          <a:solidFill>
                            <a:schemeClr val="tx1"/>
                          </a:solidFill>
                          <a:latin typeface="Century Gothic" panose="020B0502020202020204" pitchFamily="34" charset="0"/>
                        </a:rPr>
                        <a:t>pencil grip </a:t>
                      </a:r>
                      <a:r>
                        <a:rPr lang="en-US" sz="900" dirty="0" smtClean="0">
                          <a:solidFill>
                            <a:schemeClr val="tx1"/>
                          </a:solidFill>
                          <a:latin typeface="Century Gothic" panose="020B0502020202020204" pitchFamily="34" charset="0"/>
                        </a:rPr>
                        <a:t>&amp;</a:t>
                      </a:r>
                      <a:r>
                        <a:rPr lang="en-US" sz="900" baseline="0" dirty="0" smtClean="0">
                          <a:solidFill>
                            <a:schemeClr val="tx1"/>
                          </a:solidFill>
                          <a:latin typeface="Century Gothic" panose="020B0502020202020204" pitchFamily="34" charset="0"/>
                        </a:rPr>
                        <a:t> </a:t>
                      </a:r>
                      <a:r>
                        <a:rPr lang="en-US" sz="900" dirty="0" smtClean="0">
                          <a:solidFill>
                            <a:schemeClr val="tx1"/>
                          </a:solidFill>
                          <a:latin typeface="Century Gothic" panose="020B0502020202020204" pitchFamily="34" charset="0"/>
                        </a:rPr>
                        <a:t>letter </a:t>
                      </a:r>
                      <a:r>
                        <a:rPr lang="en-US" sz="900" dirty="0">
                          <a:solidFill>
                            <a:schemeClr val="tx1"/>
                          </a:solidFill>
                          <a:latin typeface="Century Gothic" panose="020B0502020202020204" pitchFamily="34" charset="0"/>
                        </a:rPr>
                        <a:t>formation continually </a:t>
                      </a:r>
                    </a:p>
                    <a:p>
                      <a:pPr algn="l" fontAlgn="base"/>
                      <a:r>
                        <a:rPr lang="en-US" sz="900" b="0" i="0" kern="1200" dirty="0" smtClean="0">
                          <a:solidFill>
                            <a:schemeClr val="dk1"/>
                          </a:solidFill>
                          <a:effectLst/>
                          <a:latin typeface="Century Gothic" panose="020B0502020202020204" pitchFamily="34" charset="0"/>
                          <a:ea typeface="+mn-ea"/>
                          <a:cs typeface="+mn-cs"/>
                        </a:rPr>
                        <a:t>- Use </a:t>
                      </a:r>
                      <a:r>
                        <a:rPr lang="en-US" sz="900" b="0" i="0" kern="1200" dirty="0">
                          <a:solidFill>
                            <a:schemeClr val="dk1"/>
                          </a:solidFill>
                          <a:effectLst/>
                          <a:latin typeface="Century Gothic" panose="020B0502020202020204" pitchFamily="34" charset="0"/>
                          <a:ea typeface="+mn-ea"/>
                          <a:cs typeface="+mn-cs"/>
                        </a:rPr>
                        <a:t>one hand consistently for fine motor tasks</a:t>
                      </a:r>
                    </a:p>
                    <a:p>
                      <a:pPr algn="l" fontAlgn="base"/>
                      <a:r>
                        <a:rPr lang="en-US" sz="900" b="0" i="0" kern="1200" dirty="0" smtClean="0">
                          <a:solidFill>
                            <a:schemeClr val="dk1"/>
                          </a:solidFill>
                          <a:effectLst/>
                          <a:latin typeface="Century Gothic" panose="020B0502020202020204" pitchFamily="34" charset="0"/>
                          <a:ea typeface="+mn-ea"/>
                          <a:cs typeface="+mn-cs"/>
                        </a:rPr>
                        <a:t>- Cut </a:t>
                      </a:r>
                      <a:r>
                        <a:rPr lang="en-US" sz="900" b="0" i="0" kern="1200" dirty="0">
                          <a:solidFill>
                            <a:schemeClr val="dk1"/>
                          </a:solidFill>
                          <a:effectLst/>
                          <a:latin typeface="Century Gothic" panose="020B0502020202020204" pitchFamily="34" charset="0"/>
                          <a:ea typeface="+mn-ea"/>
                          <a:cs typeface="+mn-cs"/>
                        </a:rPr>
                        <a:t>along a straight line with scissors </a:t>
                      </a:r>
                    </a:p>
                    <a:p>
                      <a:pPr algn="l" fontAlgn="base"/>
                      <a:r>
                        <a:rPr lang="en-US" sz="900" b="0" i="0" kern="1200" dirty="0" smtClean="0">
                          <a:solidFill>
                            <a:schemeClr val="dk1"/>
                          </a:solidFill>
                          <a:effectLst/>
                          <a:latin typeface="Century Gothic" panose="020B0502020202020204" pitchFamily="34" charset="0"/>
                          <a:ea typeface="+mn-ea"/>
                          <a:cs typeface="+mn-cs"/>
                        </a:rPr>
                        <a:t>- Start </a:t>
                      </a:r>
                      <a:r>
                        <a:rPr lang="en-US" sz="900" b="0" i="0" kern="1200" dirty="0">
                          <a:solidFill>
                            <a:schemeClr val="dk1"/>
                          </a:solidFill>
                          <a:effectLst/>
                          <a:latin typeface="Century Gothic" panose="020B0502020202020204" pitchFamily="34" charset="0"/>
                          <a:ea typeface="+mn-ea"/>
                          <a:cs typeface="+mn-cs"/>
                        </a:rPr>
                        <a:t>to cut along a curved line, like a </a:t>
                      </a:r>
                      <a:r>
                        <a:rPr lang="en-US" sz="900" b="0" i="0" kern="1200" dirty="0" smtClean="0">
                          <a:solidFill>
                            <a:schemeClr val="dk1"/>
                          </a:solidFill>
                          <a:effectLst/>
                          <a:latin typeface="Century Gothic" panose="020B0502020202020204" pitchFamily="34" charset="0"/>
                          <a:ea typeface="+mn-ea"/>
                          <a:cs typeface="+mn-cs"/>
                        </a:rPr>
                        <a:t>circle</a:t>
                      </a:r>
                      <a:endParaRPr lang="en-US" sz="900" b="0" i="0" kern="1200" dirty="0">
                        <a:solidFill>
                          <a:schemeClr val="dk1"/>
                        </a:solidFill>
                        <a:effectLst/>
                        <a:latin typeface="Century Gothic" panose="020B0502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Threading</a:t>
                      </a:r>
                      <a:r>
                        <a:rPr lang="en-US" sz="900" dirty="0">
                          <a:solidFill>
                            <a:schemeClr val="tx1"/>
                          </a:solidFill>
                          <a:latin typeface="Century Gothic" panose="020B0502020202020204" pitchFamily="34" charset="0"/>
                          <a:cs typeface="Amatic SC" panose="00000500000000000000" pitchFamily="2" charset="-79"/>
                        </a:rPr>
                        <a:t>, cutting, weaving, playdough, </a:t>
                      </a:r>
                      <a:r>
                        <a:rPr lang="en-US" sz="900" dirty="0" smtClean="0">
                          <a:solidFill>
                            <a:schemeClr val="tx1"/>
                          </a:solidFill>
                          <a:latin typeface="Century Gothic" panose="020B0502020202020204" pitchFamily="34" charset="0"/>
                          <a:cs typeface="Amatic SC" panose="00000500000000000000" pitchFamily="2" charset="-79"/>
                        </a:rPr>
                        <a:t>fine </a:t>
                      </a:r>
                      <a:r>
                        <a:rPr lang="en-US" sz="900" dirty="0">
                          <a:solidFill>
                            <a:schemeClr val="tx1"/>
                          </a:solidFill>
                          <a:latin typeface="Century Gothic" panose="020B0502020202020204" pitchFamily="34" charset="0"/>
                          <a:cs typeface="Amatic SC" panose="00000500000000000000" pitchFamily="2" charset="-79"/>
                        </a:rPr>
                        <a:t>m</a:t>
                      </a:r>
                      <a:r>
                        <a:rPr lang="en-US" sz="900" dirty="0" smtClean="0">
                          <a:solidFill>
                            <a:schemeClr val="tx1"/>
                          </a:solidFill>
                          <a:latin typeface="Century Gothic" panose="020B0502020202020204" pitchFamily="34" charset="0"/>
                          <a:cs typeface="Amatic SC" panose="00000500000000000000" pitchFamily="2" charset="-79"/>
                        </a:rPr>
                        <a:t>otor activities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rPr>
                        <a:t>- Draw lines &amp; circles using gross motor movements : Move to Mark</a:t>
                      </a:r>
                    </a:p>
                    <a:p>
                      <a:pPr algn="l"/>
                      <a:r>
                        <a:rPr lang="en-US" sz="900" dirty="0" smtClean="0">
                          <a:solidFill>
                            <a:schemeClr val="tx1"/>
                          </a:solidFill>
                          <a:latin typeface="Century Gothic" panose="020B0502020202020204" pitchFamily="34" charset="0"/>
                          <a:cs typeface="Amatic SC" panose="00000500000000000000" pitchFamily="2" charset="-79"/>
                        </a:rPr>
                        <a:t>-</a:t>
                      </a:r>
                      <a:r>
                        <a:rPr lang="en-US" sz="900" baseline="0" dirty="0" smtClean="0">
                          <a:solidFill>
                            <a:schemeClr val="tx1"/>
                          </a:solidFill>
                          <a:latin typeface="Century Gothic" panose="020B0502020202020204" pitchFamily="34" charset="0"/>
                          <a:cs typeface="Amatic SC" panose="00000500000000000000" pitchFamily="2" charset="-79"/>
                        </a:rPr>
                        <a:t> </a:t>
                      </a:r>
                      <a:r>
                        <a:rPr lang="en-GB" sz="900" dirty="0" smtClean="0">
                          <a:solidFill>
                            <a:schemeClr val="tx1"/>
                          </a:solidFill>
                          <a:latin typeface="Century Gothic" panose="020B0502020202020204" pitchFamily="34" charset="0"/>
                        </a:rPr>
                        <a:t>Form </a:t>
                      </a:r>
                      <a:r>
                        <a:rPr lang="en-GB" sz="900" dirty="0">
                          <a:solidFill>
                            <a:schemeClr val="tx1"/>
                          </a:solidFill>
                          <a:latin typeface="Century Gothic" panose="020B0502020202020204" pitchFamily="34" charset="0"/>
                        </a:rPr>
                        <a:t>letters correctly</a:t>
                      </a:r>
                    </a:p>
                    <a:p>
                      <a:pPr algn="l" fontAlgn="base"/>
                      <a:r>
                        <a:rPr lang="en-US" sz="900" b="0" i="0" kern="1200" dirty="0" smtClean="0">
                          <a:solidFill>
                            <a:schemeClr val="dk1"/>
                          </a:solidFill>
                          <a:effectLst/>
                          <a:latin typeface="Century Gothic" panose="020B0502020202020204" pitchFamily="34" charset="0"/>
                          <a:ea typeface="+mn-ea"/>
                          <a:cs typeface="+mn-cs"/>
                        </a:rPr>
                        <a:t>-</a:t>
                      </a:r>
                      <a:r>
                        <a:rPr lang="en-US" sz="900" b="0" i="0" kern="1200" baseline="0" dirty="0" smtClean="0">
                          <a:solidFill>
                            <a:schemeClr val="dk1"/>
                          </a:solidFill>
                          <a:effectLst/>
                          <a:latin typeface="Century Gothic" panose="020B0502020202020204" pitchFamily="34" charset="0"/>
                          <a:ea typeface="+mn-ea"/>
                          <a:cs typeface="+mn-cs"/>
                        </a:rPr>
                        <a:t> Cut a shape out using scissors</a:t>
                      </a:r>
                      <a:endParaRPr lang="en-US" sz="900" b="0" i="0" kern="1200" dirty="0">
                        <a:solidFill>
                          <a:schemeClr val="dk1"/>
                        </a:solidFill>
                        <a:effectLst/>
                        <a:latin typeface="Century Gothic" panose="020B0502020202020204" pitchFamily="34" charset="0"/>
                        <a:ea typeface="+mn-ea"/>
                        <a:cs typeface="+mn-cs"/>
                      </a:endParaRPr>
                    </a:p>
                    <a:p>
                      <a:pPr marL="0" indent="0" algn="l" fontAlgn="base">
                        <a:buFontTx/>
                        <a:buNone/>
                      </a:pPr>
                      <a:r>
                        <a:rPr lang="en-US" sz="900" b="0" i="0" kern="1200" dirty="0" smtClean="0">
                          <a:solidFill>
                            <a:schemeClr val="dk1"/>
                          </a:solidFill>
                          <a:effectLst/>
                          <a:latin typeface="Century Gothic" panose="020B0502020202020204" pitchFamily="34" charset="0"/>
                          <a:ea typeface="+mn-ea"/>
                          <a:cs typeface="+mn-cs"/>
                        </a:rPr>
                        <a:t>- Begin </a:t>
                      </a:r>
                      <a:r>
                        <a:rPr lang="en-US" sz="900" b="0" i="0" kern="1200" dirty="0">
                          <a:solidFill>
                            <a:schemeClr val="dk1"/>
                          </a:solidFill>
                          <a:effectLst/>
                          <a:latin typeface="Century Gothic" panose="020B0502020202020204" pitchFamily="34" charset="0"/>
                          <a:ea typeface="+mn-ea"/>
                          <a:cs typeface="+mn-cs"/>
                        </a:rPr>
                        <a:t>to draw diagonal lines, like in a </a:t>
                      </a:r>
                      <a:r>
                        <a:rPr lang="en-US" sz="900" b="0" i="0" kern="1200" dirty="0" smtClean="0">
                          <a:solidFill>
                            <a:schemeClr val="dk1"/>
                          </a:solidFill>
                          <a:effectLst/>
                          <a:latin typeface="Century Gothic" panose="020B0502020202020204" pitchFamily="34" charset="0"/>
                          <a:ea typeface="+mn-ea"/>
                          <a:cs typeface="+mn-cs"/>
                        </a:rPr>
                        <a:t>triangle</a:t>
                      </a:r>
                    </a:p>
                    <a:p>
                      <a:pPr marL="0" indent="0" algn="l" fontAlgn="base">
                        <a:buFontTx/>
                        <a:buNone/>
                      </a:pPr>
                      <a:r>
                        <a:rPr lang="en-US" sz="900" b="0" i="0" kern="1200" dirty="0" smtClean="0">
                          <a:solidFill>
                            <a:schemeClr val="dk1"/>
                          </a:solidFill>
                          <a:effectLst/>
                          <a:latin typeface="Century Gothic" panose="020B0502020202020204" pitchFamily="34" charset="0"/>
                          <a:ea typeface="+mn-ea"/>
                          <a:cs typeface="+mn-cs"/>
                        </a:rPr>
                        <a:t>- Start </a:t>
                      </a:r>
                      <a:r>
                        <a:rPr lang="en-US" sz="900" b="0" i="0" kern="1200" dirty="0">
                          <a:solidFill>
                            <a:schemeClr val="dk1"/>
                          </a:solidFill>
                          <a:effectLst/>
                          <a:latin typeface="Century Gothic" panose="020B0502020202020204" pitchFamily="34" charset="0"/>
                          <a:ea typeface="+mn-ea"/>
                          <a:cs typeface="+mn-cs"/>
                        </a:rPr>
                        <a:t>to colour inside the lines of a picture</a:t>
                      </a:r>
                    </a:p>
                    <a:p>
                      <a:pPr algn="l" fontAlgn="base"/>
                      <a:r>
                        <a:rPr lang="en-US" sz="900" b="0" i="0" kern="1200" dirty="0" smtClean="0">
                          <a:solidFill>
                            <a:schemeClr val="dk1"/>
                          </a:solidFill>
                          <a:effectLst/>
                          <a:latin typeface="Century Gothic" panose="020B0502020202020204" pitchFamily="34" charset="0"/>
                          <a:ea typeface="+mn-ea"/>
                          <a:cs typeface="+mn-cs"/>
                        </a:rPr>
                        <a:t>- Start </a:t>
                      </a:r>
                      <a:r>
                        <a:rPr lang="en-US" sz="900" b="0" i="0" kern="1200" dirty="0">
                          <a:solidFill>
                            <a:schemeClr val="dk1"/>
                          </a:solidFill>
                          <a:effectLst/>
                          <a:latin typeface="Century Gothic" panose="020B0502020202020204" pitchFamily="34" charset="0"/>
                          <a:ea typeface="+mn-ea"/>
                          <a:cs typeface="+mn-cs"/>
                        </a:rPr>
                        <a:t>to draw pictures that are </a:t>
                      </a:r>
                      <a:r>
                        <a:rPr lang="en-US" sz="900" b="0" i="0" kern="1200" dirty="0" err="1" smtClean="0">
                          <a:solidFill>
                            <a:schemeClr val="dk1"/>
                          </a:solidFill>
                          <a:effectLst/>
                          <a:latin typeface="Century Gothic" panose="020B0502020202020204" pitchFamily="34" charset="0"/>
                          <a:ea typeface="+mn-ea"/>
                          <a:cs typeface="+mn-cs"/>
                        </a:rPr>
                        <a:t>recognisable</a:t>
                      </a:r>
                      <a:endParaRPr lang="en-US" sz="900" b="0" i="0" kern="1200" dirty="0">
                        <a:solidFill>
                          <a:schemeClr val="dk1"/>
                        </a:solidFill>
                        <a:effectLst/>
                        <a:latin typeface="Century Gothic" panose="020B0502020202020204" pitchFamily="34" charset="0"/>
                        <a:ea typeface="+mn-ea"/>
                        <a:cs typeface="+mn-cs"/>
                      </a:endParaRPr>
                    </a:p>
                    <a:p>
                      <a:pPr algn="l" fontAlgn="base"/>
                      <a:r>
                        <a:rPr lang="en-US" sz="900" b="0" i="0" kern="1200" dirty="0" smtClean="0">
                          <a:solidFill>
                            <a:schemeClr val="dk1"/>
                          </a:solidFill>
                          <a:effectLst/>
                          <a:latin typeface="Century Gothic" panose="020B0502020202020204" pitchFamily="34" charset="0"/>
                          <a:ea typeface="+mn-ea"/>
                          <a:cs typeface="+mn-cs"/>
                        </a:rPr>
                        <a:t>- Build </a:t>
                      </a:r>
                      <a:r>
                        <a:rPr lang="en-US" sz="900" b="0" i="0" kern="1200" dirty="0">
                          <a:solidFill>
                            <a:schemeClr val="dk1"/>
                          </a:solidFill>
                          <a:effectLst/>
                          <a:latin typeface="Century Gothic" panose="020B0502020202020204" pitchFamily="34" charset="0"/>
                          <a:ea typeface="+mn-ea"/>
                          <a:cs typeface="+mn-cs"/>
                        </a:rPr>
                        <a:t>things with smaller linking blocks, such as Duplo or Lego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2075283">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latin typeface="Amatic SC" panose="00000500000000000000" pitchFamily="2" charset="-79"/>
                          <a:cs typeface="Amatic SC" panose="00000500000000000000" pitchFamily="2" charset="-79"/>
                        </a:rPr>
                        <a:t>Gross motor </a:t>
                      </a:r>
                      <a:endParaRPr lang="en-GB" sz="4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Cooperation </a:t>
                      </a:r>
                      <a:r>
                        <a:rPr lang="en-US" sz="900" dirty="0">
                          <a:solidFill>
                            <a:schemeClr val="tx1"/>
                          </a:solidFill>
                          <a:latin typeface="Century Gothic" panose="020B0502020202020204" pitchFamily="34" charset="0"/>
                          <a:cs typeface="Amatic SC" panose="00000500000000000000" pitchFamily="2" charset="-79"/>
                        </a:rPr>
                        <a:t>games i.e. parachute </a:t>
                      </a:r>
                      <a:r>
                        <a:rPr lang="en-US" sz="900" dirty="0" smtClean="0">
                          <a:solidFill>
                            <a:schemeClr val="tx1"/>
                          </a:solidFill>
                          <a:latin typeface="Century Gothic" panose="020B0502020202020204" pitchFamily="34" charset="0"/>
                          <a:cs typeface="Amatic SC" panose="00000500000000000000" pitchFamily="2" charset="-79"/>
                        </a:rPr>
                        <a:t>games</a:t>
                      </a:r>
                      <a:endParaRPr lang="en-US" sz="900" dirty="0">
                        <a:solidFill>
                          <a:schemeClr val="tx1"/>
                        </a:solidFill>
                        <a:latin typeface="Century Gothic" panose="020B0502020202020204" pitchFamily="34" charset="0"/>
                        <a:cs typeface="Amatic SC" panose="00000500000000000000" pitchFamily="2" charset="-79"/>
                      </a:endParaRPr>
                    </a:p>
                    <a:p>
                      <a:pPr algn="l"/>
                      <a:r>
                        <a:rPr lang="en-US" sz="900" dirty="0" smtClean="0">
                          <a:solidFill>
                            <a:schemeClr val="tx1"/>
                          </a:solidFill>
                          <a:latin typeface="Century Gothic" panose="020B0502020202020204" pitchFamily="34" charset="0"/>
                          <a:cs typeface="Amatic SC" panose="00000500000000000000" pitchFamily="2" charset="-79"/>
                        </a:rPr>
                        <a:t>- Climbing </a:t>
                      </a:r>
                      <a:r>
                        <a:rPr lang="en-US" sz="900" dirty="0">
                          <a:solidFill>
                            <a:schemeClr val="tx1"/>
                          </a:solidFill>
                          <a:latin typeface="Century Gothic" panose="020B0502020202020204" pitchFamily="34" charset="0"/>
                          <a:cs typeface="Amatic SC" panose="00000500000000000000" pitchFamily="2" charset="-79"/>
                        </a:rPr>
                        <a:t>– outdoor equipment</a:t>
                      </a:r>
                    </a:p>
                    <a:p>
                      <a:pPr algn="l"/>
                      <a:r>
                        <a:rPr lang="en-US" sz="900" dirty="0" smtClean="0">
                          <a:solidFill>
                            <a:schemeClr val="tx1"/>
                          </a:solidFill>
                          <a:latin typeface="Century Gothic" panose="020B0502020202020204" pitchFamily="34" charset="0"/>
                          <a:cs typeface="Amatic SC" panose="00000500000000000000" pitchFamily="2" charset="-79"/>
                        </a:rPr>
                        <a:t>-</a:t>
                      </a:r>
                      <a:r>
                        <a:rPr lang="en-US" sz="900" baseline="0" dirty="0" smtClean="0">
                          <a:solidFill>
                            <a:schemeClr val="tx1"/>
                          </a:solidFill>
                          <a:latin typeface="Century Gothic" panose="020B0502020202020204" pitchFamily="34" charset="0"/>
                          <a:cs typeface="Amatic SC" panose="00000500000000000000" pitchFamily="2" charset="-79"/>
                        </a:rPr>
                        <a:t> </a:t>
                      </a:r>
                      <a:r>
                        <a:rPr lang="en-US" sz="900" dirty="0" smtClean="0">
                          <a:solidFill>
                            <a:schemeClr val="tx1"/>
                          </a:solidFill>
                          <a:latin typeface="Century Gothic" panose="020B0502020202020204" pitchFamily="34" charset="0"/>
                          <a:cs typeface="Amatic SC" panose="00000500000000000000" pitchFamily="2" charset="-79"/>
                        </a:rPr>
                        <a:t>Different </a:t>
                      </a:r>
                      <a:r>
                        <a:rPr lang="en-US" sz="900" dirty="0">
                          <a:solidFill>
                            <a:schemeClr val="tx1"/>
                          </a:solidFill>
                          <a:latin typeface="Century Gothic" panose="020B0502020202020204" pitchFamily="34" charset="0"/>
                          <a:cs typeface="Amatic SC" panose="00000500000000000000" pitchFamily="2" charset="-79"/>
                        </a:rPr>
                        <a:t>ways of moving to be explored with children</a:t>
                      </a:r>
                    </a:p>
                    <a:p>
                      <a:pPr marL="0" indent="0" algn="l">
                        <a:buFontTx/>
                        <a:buNone/>
                      </a:pPr>
                      <a:r>
                        <a:rPr lang="en-US" sz="900" dirty="0" smtClean="0">
                          <a:solidFill>
                            <a:schemeClr val="tx1"/>
                          </a:solidFill>
                          <a:latin typeface="Century Gothic" panose="020B0502020202020204" pitchFamily="34" charset="0"/>
                          <a:cs typeface="Amatic SC" panose="00000500000000000000" pitchFamily="2" charset="-79"/>
                        </a:rPr>
                        <a:t>- Changing </a:t>
                      </a:r>
                      <a:r>
                        <a:rPr lang="en-US" sz="900" dirty="0">
                          <a:solidFill>
                            <a:schemeClr val="tx1"/>
                          </a:solidFill>
                          <a:latin typeface="Century Gothic" panose="020B0502020202020204" pitchFamily="34" charset="0"/>
                          <a:cs typeface="Amatic SC" panose="00000500000000000000" pitchFamily="2" charset="-79"/>
                        </a:rPr>
                        <a:t>for PE </a:t>
                      </a:r>
                      <a:r>
                        <a:rPr lang="en-US" sz="900" dirty="0" smtClean="0">
                          <a:solidFill>
                            <a:schemeClr val="tx1"/>
                          </a:solidFill>
                          <a:latin typeface="Century Gothic" panose="020B0502020202020204" pitchFamily="34" charset="0"/>
                          <a:cs typeface="Amatic SC" panose="00000500000000000000" pitchFamily="2" charset="-79"/>
                        </a:rPr>
                        <a:t> </a:t>
                      </a:r>
                    </a:p>
                    <a:p>
                      <a:pPr marL="0" indent="0" algn="l">
                        <a:buFontTx/>
                        <a:buNone/>
                      </a:pPr>
                      <a:r>
                        <a:rPr lang="en-US" sz="900" dirty="0" smtClean="0">
                          <a:latin typeface="Century Gothic" panose="020B0502020202020204" pitchFamily="34" charset="0"/>
                        </a:rPr>
                        <a:t>- Help </a:t>
                      </a:r>
                      <a:r>
                        <a:rPr lang="en-US" sz="900" dirty="0">
                          <a:latin typeface="Century Gothic" panose="020B0502020202020204" pitchFamily="34" charset="0"/>
                        </a:rPr>
                        <a:t>individual children to develop good personal </a:t>
                      </a:r>
                      <a:r>
                        <a:rPr lang="en-US" sz="900" dirty="0" smtClean="0">
                          <a:latin typeface="Century Gothic" panose="020B0502020202020204" pitchFamily="34" charset="0"/>
                        </a:rPr>
                        <a:t>hygiene</a:t>
                      </a:r>
                    </a:p>
                    <a:p>
                      <a:pPr marL="0" indent="0" algn="l">
                        <a:buFontTx/>
                        <a:buNone/>
                      </a:pPr>
                      <a:r>
                        <a:rPr lang="en-US" sz="900" dirty="0" smtClean="0">
                          <a:latin typeface="Century Gothic" panose="020B0502020202020204" pitchFamily="34" charset="0"/>
                        </a:rPr>
                        <a:t>- Provide regular reminders about thorough handwashing &amp;</a:t>
                      </a:r>
                      <a:r>
                        <a:rPr lang="en-US" sz="900" baseline="0" dirty="0" smtClean="0">
                          <a:latin typeface="Century Gothic" panose="020B0502020202020204" pitchFamily="34" charset="0"/>
                        </a:rPr>
                        <a:t> </a:t>
                      </a:r>
                      <a:r>
                        <a:rPr lang="en-US" sz="900" dirty="0" smtClean="0">
                          <a:latin typeface="Century Gothic" panose="020B0502020202020204" pitchFamily="34" charset="0"/>
                        </a:rPr>
                        <a:t>toileting. </a:t>
                      </a:r>
                    </a:p>
                    <a:p>
                      <a:pPr marL="0" indent="0" algn="l">
                        <a:buFontTx/>
                        <a:buNone/>
                      </a:pPr>
                      <a:r>
                        <a:rPr lang="en-US" sz="900" dirty="0" smtClean="0">
                          <a:latin typeface="Century Gothic" panose="020B0502020202020204" pitchFamily="34" charset="0"/>
                        </a:rPr>
                        <a:t>- Acknowledge &amp;</a:t>
                      </a:r>
                      <a:r>
                        <a:rPr lang="en-US" sz="900" baseline="0" dirty="0" smtClean="0">
                          <a:latin typeface="Century Gothic" panose="020B0502020202020204" pitchFamily="34" charset="0"/>
                        </a:rPr>
                        <a:t> </a:t>
                      </a:r>
                      <a:r>
                        <a:rPr lang="en-US" sz="900" dirty="0" smtClean="0">
                          <a:latin typeface="Century Gothic" panose="020B0502020202020204" pitchFamily="34" charset="0"/>
                        </a:rPr>
                        <a:t>praise </a:t>
                      </a:r>
                      <a:r>
                        <a:rPr lang="en-US" sz="900" dirty="0">
                          <a:latin typeface="Century Gothic" panose="020B0502020202020204" pitchFamily="34" charset="0"/>
                        </a:rPr>
                        <a:t>their efforts. </a:t>
                      </a:r>
                      <a:endParaRPr lang="en-GB"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Ball </a:t>
                      </a:r>
                      <a:r>
                        <a:rPr lang="en-US" sz="900" dirty="0">
                          <a:solidFill>
                            <a:schemeClr val="tx1"/>
                          </a:solidFill>
                          <a:latin typeface="Century Gothic" panose="020B0502020202020204" pitchFamily="34" charset="0"/>
                          <a:cs typeface="Amatic SC" panose="00000500000000000000" pitchFamily="2" charset="-79"/>
                        </a:rPr>
                        <a:t>skills- </a:t>
                      </a:r>
                      <a:r>
                        <a:rPr lang="en-US" sz="900" dirty="0" smtClean="0">
                          <a:solidFill>
                            <a:schemeClr val="tx1"/>
                          </a:solidFill>
                          <a:latin typeface="Century Gothic" panose="020B0502020202020204" pitchFamily="34" charset="0"/>
                          <a:cs typeface="Amatic SC" panose="00000500000000000000" pitchFamily="2" charset="-79"/>
                        </a:rPr>
                        <a:t>throwing</a:t>
                      </a:r>
                      <a:r>
                        <a:rPr lang="en-US" sz="900" baseline="0" dirty="0" smtClean="0">
                          <a:solidFill>
                            <a:schemeClr val="tx1"/>
                          </a:solidFill>
                          <a:latin typeface="Century Gothic" panose="020B0502020202020204" pitchFamily="34" charset="0"/>
                          <a:cs typeface="Amatic SC" panose="00000500000000000000" pitchFamily="2" charset="-79"/>
                        </a:rPr>
                        <a:t> &amp;</a:t>
                      </a:r>
                      <a:r>
                        <a:rPr lang="en-US" sz="900" dirty="0" smtClean="0">
                          <a:solidFill>
                            <a:schemeClr val="tx1"/>
                          </a:solidFill>
                          <a:latin typeface="Century Gothic" panose="020B0502020202020204" pitchFamily="34" charset="0"/>
                          <a:cs typeface="Amatic SC" panose="00000500000000000000" pitchFamily="2" charset="-79"/>
                        </a:rPr>
                        <a:t> </a:t>
                      </a:r>
                      <a:r>
                        <a:rPr lang="en-US" sz="900" dirty="0">
                          <a:solidFill>
                            <a:schemeClr val="tx1"/>
                          </a:solidFill>
                          <a:latin typeface="Century Gothic" panose="020B0502020202020204" pitchFamily="34" charset="0"/>
                          <a:cs typeface="Amatic SC" panose="00000500000000000000" pitchFamily="2" charset="-79"/>
                        </a:rPr>
                        <a:t>catching.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Crates </a:t>
                      </a:r>
                      <a:r>
                        <a:rPr lang="en-US" sz="900" dirty="0">
                          <a:solidFill>
                            <a:schemeClr val="tx1"/>
                          </a:solidFill>
                          <a:latin typeface="Century Gothic" panose="020B0502020202020204" pitchFamily="34" charset="0"/>
                          <a:cs typeface="Amatic SC" panose="00000500000000000000" pitchFamily="2" charset="-79"/>
                        </a:rPr>
                        <a:t>play- </a:t>
                      </a:r>
                      <a:r>
                        <a:rPr lang="en-US" sz="900" dirty="0" smtClean="0">
                          <a:solidFill>
                            <a:schemeClr val="tx1"/>
                          </a:solidFill>
                          <a:latin typeface="Century Gothic" panose="020B0502020202020204" pitchFamily="34" charset="0"/>
                          <a:cs typeface="Amatic SC" panose="00000500000000000000" pitchFamily="2" charset="-79"/>
                        </a:rPr>
                        <a:t>climbing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Skipping </a:t>
                      </a:r>
                      <a:r>
                        <a:rPr lang="en-US" sz="900" dirty="0">
                          <a:solidFill>
                            <a:schemeClr val="tx1"/>
                          </a:solidFill>
                          <a:latin typeface="Century Gothic" panose="020B0502020202020204" pitchFamily="34" charset="0"/>
                          <a:cs typeface="Amatic SC" panose="00000500000000000000" pitchFamily="2" charset="-79"/>
                        </a:rPr>
                        <a:t>ropes in outside area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Dance </a:t>
                      </a:r>
                      <a:r>
                        <a:rPr lang="en-US" sz="900" dirty="0">
                          <a:solidFill>
                            <a:schemeClr val="tx1"/>
                          </a:solidFill>
                          <a:latin typeface="Century Gothic" panose="020B0502020202020204" pitchFamily="34" charset="0"/>
                          <a:cs typeface="Amatic SC" panose="00000500000000000000" pitchFamily="2" charset="-79"/>
                        </a:rPr>
                        <a:t>related activities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entury Gothic" panose="020B0502020202020204" pitchFamily="34" charset="0"/>
                        </a:rPr>
                        <a:t>- Provide </a:t>
                      </a:r>
                      <a:r>
                        <a:rPr lang="en-US" sz="900" dirty="0">
                          <a:latin typeface="Century Gothic" panose="020B0502020202020204" pitchFamily="34" charset="0"/>
                        </a:rPr>
                        <a:t>a range of wheeled resources for children to balance, sit or ride on, or pull </a:t>
                      </a:r>
                      <a:r>
                        <a:rPr lang="en-US" sz="900" dirty="0" smtClean="0">
                          <a:latin typeface="Century Gothic" panose="020B0502020202020204" pitchFamily="34" charset="0"/>
                        </a:rPr>
                        <a:t>&amp; push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entury Gothic" panose="020B0502020202020204" pitchFamily="34" charset="0"/>
                        </a:rPr>
                        <a:t>- Two-wheeled </a:t>
                      </a:r>
                      <a:r>
                        <a:rPr lang="en-US" sz="900" dirty="0">
                          <a:latin typeface="Century Gothic" panose="020B0502020202020204" pitchFamily="34" charset="0"/>
                        </a:rPr>
                        <a:t>balance bikes </a:t>
                      </a:r>
                      <a:r>
                        <a:rPr lang="en-US" sz="900" dirty="0" smtClean="0">
                          <a:latin typeface="Century Gothic" panose="020B0502020202020204" pitchFamily="34" charset="0"/>
                        </a:rPr>
                        <a:t>&amp; </a:t>
                      </a:r>
                      <a:r>
                        <a:rPr lang="en-US" sz="900" dirty="0">
                          <a:latin typeface="Century Gothic" panose="020B0502020202020204" pitchFamily="34" charset="0"/>
                        </a:rPr>
                        <a:t>pedal bikes without </a:t>
                      </a:r>
                      <a:r>
                        <a:rPr lang="en-US" sz="900" dirty="0" err="1">
                          <a:latin typeface="Century Gothic" panose="020B0502020202020204" pitchFamily="34" charset="0"/>
                        </a:rPr>
                        <a:t>stabilisers</a:t>
                      </a:r>
                      <a:r>
                        <a:rPr lang="en-US" sz="900" dirty="0">
                          <a:latin typeface="Century Gothic" panose="020B0502020202020204" pitchFamily="34" charset="0"/>
                        </a:rPr>
                        <a:t>, skateboards, wheelbarrows, prams </a:t>
                      </a:r>
                      <a:r>
                        <a:rPr lang="en-US" sz="900" dirty="0" smtClean="0">
                          <a:latin typeface="Century Gothic" panose="020B0502020202020204" pitchFamily="34" charset="0"/>
                        </a:rPr>
                        <a:t>&amp;</a:t>
                      </a:r>
                      <a:r>
                        <a:rPr lang="en-US" sz="900" baseline="0" dirty="0" smtClean="0">
                          <a:latin typeface="Century Gothic" panose="020B0502020202020204" pitchFamily="34" charset="0"/>
                        </a:rPr>
                        <a:t> </a:t>
                      </a:r>
                      <a:r>
                        <a:rPr lang="en-US" sz="900" dirty="0" smtClean="0">
                          <a:latin typeface="Century Gothic" panose="020B0502020202020204" pitchFamily="34" charset="0"/>
                        </a:rPr>
                        <a:t>carts </a:t>
                      </a:r>
                      <a:r>
                        <a:rPr lang="en-US" sz="900" dirty="0">
                          <a:latin typeface="Century Gothic" panose="020B0502020202020204" pitchFamily="34" charset="0"/>
                        </a:rPr>
                        <a:t>are all good options</a:t>
                      </a:r>
                      <a:endParaRPr lang="en-GB"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Ball </a:t>
                      </a:r>
                      <a:r>
                        <a:rPr lang="en-US" sz="900" dirty="0">
                          <a:solidFill>
                            <a:schemeClr val="tx1"/>
                          </a:solidFill>
                          <a:latin typeface="Century Gothic" panose="020B0502020202020204" pitchFamily="34" charset="0"/>
                          <a:cs typeface="Amatic SC" panose="00000500000000000000" pitchFamily="2" charset="-79"/>
                        </a:rPr>
                        <a:t>skills- aiming, dribbling, pushing, throwing &amp; catching, patting, or kicking</a:t>
                      </a:r>
                    </a:p>
                    <a:p>
                      <a:pPr algn="l"/>
                      <a:r>
                        <a:rPr lang="en-US" sz="900" dirty="0" smtClean="0">
                          <a:latin typeface="Century Gothic" panose="020B0502020202020204" pitchFamily="34" charset="0"/>
                        </a:rPr>
                        <a:t>- Ensure </a:t>
                      </a:r>
                      <a:r>
                        <a:rPr lang="en-US" sz="900" dirty="0">
                          <a:latin typeface="Century Gothic" panose="020B0502020202020204" pitchFamily="34" charset="0"/>
                        </a:rPr>
                        <a:t>that spaces are accessible to children with varying confidence levels, skills </a:t>
                      </a:r>
                      <a:r>
                        <a:rPr lang="en-US" sz="900" dirty="0" smtClean="0">
                          <a:latin typeface="Century Gothic" panose="020B0502020202020204" pitchFamily="34" charset="0"/>
                        </a:rPr>
                        <a:t>&amp;</a:t>
                      </a:r>
                      <a:r>
                        <a:rPr lang="en-US" sz="900" baseline="0" dirty="0" smtClean="0">
                          <a:latin typeface="Century Gothic" panose="020B0502020202020204" pitchFamily="34" charset="0"/>
                        </a:rPr>
                        <a:t> </a:t>
                      </a:r>
                      <a:r>
                        <a:rPr lang="en-US" sz="900" dirty="0" smtClean="0">
                          <a:latin typeface="Century Gothic" panose="020B0502020202020204" pitchFamily="34" charset="0"/>
                        </a:rPr>
                        <a:t>needs</a:t>
                      </a:r>
                    </a:p>
                    <a:p>
                      <a:pPr algn="l"/>
                      <a:r>
                        <a:rPr lang="en-US" sz="900" dirty="0" smtClean="0">
                          <a:latin typeface="Century Gothic" panose="020B0502020202020204" pitchFamily="34" charset="0"/>
                        </a:rPr>
                        <a:t>- Provide </a:t>
                      </a:r>
                      <a:r>
                        <a:rPr lang="en-US" sz="900" dirty="0">
                          <a:latin typeface="Century Gothic" panose="020B0502020202020204" pitchFamily="34" charset="0"/>
                        </a:rPr>
                        <a:t>a wide range of activities to support a broad range of </a:t>
                      </a:r>
                      <a:r>
                        <a:rPr lang="en-US" sz="900" dirty="0" smtClean="0">
                          <a:latin typeface="Century Gothic" panose="020B0502020202020204" pitchFamily="34" charset="0"/>
                        </a:rPr>
                        <a:t>abilities</a:t>
                      </a:r>
                      <a:endParaRPr lang="en-US" sz="9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Dance </a:t>
                      </a:r>
                      <a:r>
                        <a:rPr lang="en-US" sz="900" dirty="0">
                          <a:solidFill>
                            <a:schemeClr val="tx1"/>
                          </a:solidFill>
                          <a:latin typeface="Century Gothic" panose="020B0502020202020204" pitchFamily="34" charset="0"/>
                          <a:cs typeface="Amatic SC" panose="00000500000000000000" pitchFamily="2" charset="-79"/>
                        </a:rPr>
                        <a:t>/ moving to music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solidFill>
                            <a:schemeClr val="tx1"/>
                          </a:solidFill>
                          <a:latin typeface="Century Gothic" panose="020B0502020202020204" pitchFamily="34" charset="0"/>
                          <a:cs typeface="Amatic SC" panose="00000500000000000000" pitchFamily="2" charset="-79"/>
                        </a:rPr>
                        <a:t>g</a:t>
                      </a:r>
                      <a:r>
                        <a:rPr lang="en-US" sz="900" dirty="0" smtClean="0">
                          <a:solidFill>
                            <a:schemeClr val="tx1"/>
                          </a:solidFill>
                          <a:latin typeface="Century Gothic" panose="020B0502020202020204" pitchFamily="34" charset="0"/>
                          <a:cs typeface="Amatic SC" panose="00000500000000000000" pitchFamily="2" charset="-79"/>
                        </a:rPr>
                        <a:t>ymnastics / </a:t>
                      </a:r>
                      <a:r>
                        <a:rPr lang="en-US" sz="900" dirty="0">
                          <a:solidFill>
                            <a:schemeClr val="tx1"/>
                          </a:solidFill>
                          <a:latin typeface="Century Gothic" panose="020B0502020202020204" pitchFamily="34" charset="0"/>
                          <a:cs typeface="Amatic SC" panose="00000500000000000000" pitchFamily="2" charset="-79"/>
                        </a:rPr>
                        <a:t>b</a:t>
                      </a:r>
                      <a:r>
                        <a:rPr lang="en-US" sz="900" dirty="0" smtClean="0">
                          <a:solidFill>
                            <a:schemeClr val="tx1"/>
                          </a:solidFill>
                          <a:latin typeface="Century Gothic" panose="020B0502020202020204" pitchFamily="34" charset="0"/>
                          <a:cs typeface="Amatic SC" panose="00000500000000000000" pitchFamily="2" charset="-79"/>
                        </a:rPr>
                        <a:t>alance </a:t>
                      </a:r>
                      <a:endParaRPr lang="en-GB"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Balance- </a:t>
                      </a:r>
                      <a:r>
                        <a:rPr lang="en-US" sz="900" dirty="0">
                          <a:solidFill>
                            <a:schemeClr val="tx1"/>
                          </a:solidFill>
                          <a:latin typeface="Century Gothic" panose="020B0502020202020204" pitchFamily="34" charset="0"/>
                          <a:cs typeface="Amatic SC" panose="00000500000000000000" pitchFamily="2" charset="-79"/>
                        </a:rPr>
                        <a:t>children moving with confidence </a:t>
                      </a:r>
                    </a:p>
                    <a:p>
                      <a:pPr algn="l"/>
                      <a:r>
                        <a:rPr lang="en-US" sz="900" dirty="0" smtClean="0">
                          <a:solidFill>
                            <a:schemeClr val="tx1"/>
                          </a:solidFill>
                          <a:latin typeface="Century Gothic" panose="020B0502020202020204" pitchFamily="34" charset="0"/>
                          <a:cs typeface="Amatic SC" panose="00000500000000000000" pitchFamily="2" charset="-79"/>
                        </a:rPr>
                        <a:t>- Dance </a:t>
                      </a:r>
                      <a:r>
                        <a:rPr lang="en-US" sz="900" dirty="0">
                          <a:solidFill>
                            <a:schemeClr val="tx1"/>
                          </a:solidFill>
                          <a:latin typeface="Century Gothic" panose="020B0502020202020204" pitchFamily="34" charset="0"/>
                          <a:cs typeface="Amatic SC" panose="00000500000000000000" pitchFamily="2" charset="-79"/>
                        </a:rPr>
                        <a:t>related activities </a:t>
                      </a:r>
                    </a:p>
                    <a:p>
                      <a:pPr algn="l"/>
                      <a:r>
                        <a:rPr lang="en-US" sz="900" dirty="0" smtClean="0">
                          <a:latin typeface="Century Gothic" panose="020B0502020202020204" pitchFamily="34" charset="0"/>
                        </a:rPr>
                        <a:t>-</a:t>
                      </a:r>
                      <a:r>
                        <a:rPr lang="en-US" sz="900" baseline="0" dirty="0" smtClean="0">
                          <a:latin typeface="Century Gothic" panose="020B0502020202020204" pitchFamily="34" charset="0"/>
                        </a:rPr>
                        <a:t> </a:t>
                      </a:r>
                      <a:r>
                        <a:rPr lang="en-US" sz="900" dirty="0" smtClean="0">
                          <a:latin typeface="Century Gothic" panose="020B0502020202020204" pitchFamily="34" charset="0"/>
                        </a:rPr>
                        <a:t>Provide </a:t>
                      </a:r>
                      <a:r>
                        <a:rPr lang="en-US" sz="900" dirty="0">
                          <a:latin typeface="Century Gothic" panose="020B0502020202020204" pitchFamily="34" charset="0"/>
                        </a:rPr>
                        <a:t>opportunities for children to, spin, rock, tilt, fall, </a:t>
                      </a:r>
                      <a:r>
                        <a:rPr lang="en-US" sz="900" dirty="0" smtClean="0">
                          <a:latin typeface="Century Gothic" panose="020B0502020202020204" pitchFamily="34" charset="0"/>
                        </a:rPr>
                        <a:t>slide&amp;</a:t>
                      </a:r>
                      <a:r>
                        <a:rPr lang="en-US" sz="900" baseline="0" dirty="0" smtClean="0">
                          <a:latin typeface="Century Gothic" panose="020B0502020202020204" pitchFamily="34" charset="0"/>
                        </a:rPr>
                        <a:t> </a:t>
                      </a:r>
                      <a:r>
                        <a:rPr lang="en-US" sz="900" dirty="0" smtClean="0">
                          <a:latin typeface="Century Gothic" panose="020B0502020202020204" pitchFamily="34" charset="0"/>
                        </a:rPr>
                        <a:t>bounce</a:t>
                      </a:r>
                      <a:endParaRPr lang="en-US" sz="900" dirty="0">
                        <a:latin typeface="Century Gothic" panose="020B0502020202020204" pitchFamily="34" charset="0"/>
                      </a:endParaRPr>
                    </a:p>
                    <a:p>
                      <a:pPr algn="l"/>
                      <a:r>
                        <a:rPr lang="en-US" sz="900" dirty="0" smtClean="0">
                          <a:latin typeface="Century Gothic" panose="020B0502020202020204" pitchFamily="34" charset="0"/>
                        </a:rPr>
                        <a:t>- Use </a:t>
                      </a:r>
                      <a:r>
                        <a:rPr lang="en-US" sz="900" dirty="0">
                          <a:latin typeface="Century Gothic" panose="020B0502020202020204" pitchFamily="34" charset="0"/>
                        </a:rPr>
                        <a:t>picture books and other resources to explain the importance of the different aspects of a healthy </a:t>
                      </a:r>
                      <a:r>
                        <a:rPr lang="en-US" sz="900" dirty="0" smtClean="0">
                          <a:latin typeface="Century Gothic" panose="020B0502020202020204" pitchFamily="34" charset="0"/>
                        </a:rPr>
                        <a:t>lifestyle </a:t>
                      </a:r>
                      <a:endParaRPr lang="en-GB"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Obstacle </a:t>
                      </a:r>
                      <a:r>
                        <a:rPr lang="en-US" sz="900" dirty="0">
                          <a:solidFill>
                            <a:schemeClr val="tx1"/>
                          </a:solidFill>
                          <a:latin typeface="Century Gothic" panose="020B0502020202020204" pitchFamily="34" charset="0"/>
                          <a:cs typeface="Amatic SC" panose="00000500000000000000" pitchFamily="2" charset="-79"/>
                        </a:rPr>
                        <a:t>activities</a:t>
                      </a:r>
                    </a:p>
                    <a:p>
                      <a:pPr algn="l"/>
                      <a:r>
                        <a:rPr lang="en-US" sz="900" dirty="0">
                          <a:solidFill>
                            <a:schemeClr val="tx1"/>
                          </a:solidFill>
                          <a:latin typeface="Century Gothic" panose="020B0502020202020204" pitchFamily="34" charset="0"/>
                          <a:cs typeface="Amatic SC" panose="00000500000000000000" pitchFamily="2" charset="-79"/>
                        </a:rPr>
                        <a:t>children moving over, under, </a:t>
                      </a:r>
                      <a:r>
                        <a:rPr lang="en-US" sz="900" dirty="0" smtClean="0">
                          <a:solidFill>
                            <a:schemeClr val="tx1"/>
                          </a:solidFill>
                          <a:latin typeface="Century Gothic" panose="020B0502020202020204" pitchFamily="34" charset="0"/>
                          <a:cs typeface="Amatic SC" panose="00000500000000000000" pitchFamily="2" charset="-79"/>
                        </a:rPr>
                        <a:t>through</a:t>
                      </a:r>
                      <a:r>
                        <a:rPr lang="en-US" sz="900" baseline="0" dirty="0" smtClean="0">
                          <a:solidFill>
                            <a:schemeClr val="tx1"/>
                          </a:solidFill>
                          <a:latin typeface="Century Gothic" panose="020B0502020202020204" pitchFamily="34" charset="0"/>
                          <a:cs typeface="Amatic SC" panose="00000500000000000000" pitchFamily="2" charset="-79"/>
                        </a:rPr>
                        <a:t> &amp;</a:t>
                      </a:r>
                      <a:r>
                        <a:rPr lang="en-US" sz="900" dirty="0" smtClean="0">
                          <a:solidFill>
                            <a:schemeClr val="tx1"/>
                          </a:solidFill>
                          <a:latin typeface="Century Gothic" panose="020B0502020202020204" pitchFamily="34" charset="0"/>
                          <a:cs typeface="Amatic SC" panose="00000500000000000000" pitchFamily="2" charset="-79"/>
                        </a:rPr>
                        <a:t> </a:t>
                      </a:r>
                      <a:r>
                        <a:rPr lang="en-US" sz="900" dirty="0">
                          <a:solidFill>
                            <a:schemeClr val="tx1"/>
                          </a:solidFill>
                          <a:latin typeface="Century Gothic" panose="020B0502020202020204" pitchFamily="34" charset="0"/>
                          <a:cs typeface="Amatic SC" panose="00000500000000000000" pitchFamily="2" charset="-79"/>
                        </a:rPr>
                        <a:t>around equipment</a:t>
                      </a:r>
                    </a:p>
                    <a:p>
                      <a:pPr algn="l"/>
                      <a:r>
                        <a:rPr lang="en-US" sz="900" dirty="0" smtClean="0">
                          <a:latin typeface="Century Gothic" panose="020B0502020202020204" pitchFamily="34" charset="0"/>
                        </a:rPr>
                        <a:t>- Encourage </a:t>
                      </a:r>
                      <a:r>
                        <a:rPr lang="en-US" sz="900" dirty="0">
                          <a:latin typeface="Century Gothic" panose="020B0502020202020204" pitchFamily="34" charset="0"/>
                        </a:rPr>
                        <a:t>children to be highly </a:t>
                      </a:r>
                      <a:r>
                        <a:rPr lang="en-US" sz="900" dirty="0" smtClean="0">
                          <a:latin typeface="Century Gothic" panose="020B0502020202020204" pitchFamily="34" charset="0"/>
                        </a:rPr>
                        <a:t>active</a:t>
                      </a:r>
                      <a:r>
                        <a:rPr lang="en-US" sz="900" baseline="0" dirty="0" smtClean="0">
                          <a:latin typeface="Century Gothic" panose="020B0502020202020204" pitchFamily="34" charset="0"/>
                        </a:rPr>
                        <a:t> &amp;</a:t>
                      </a:r>
                      <a:r>
                        <a:rPr lang="en-US" sz="900" dirty="0" smtClean="0">
                          <a:latin typeface="Century Gothic" panose="020B0502020202020204" pitchFamily="34" charset="0"/>
                        </a:rPr>
                        <a:t> </a:t>
                      </a:r>
                      <a:r>
                        <a:rPr lang="en-US" sz="900" dirty="0">
                          <a:latin typeface="Century Gothic" panose="020B0502020202020204" pitchFamily="34" charset="0"/>
                        </a:rPr>
                        <a:t>get out of breath several times every </a:t>
                      </a:r>
                      <a:r>
                        <a:rPr lang="en-US" sz="900" dirty="0" smtClean="0">
                          <a:latin typeface="Century Gothic" panose="020B0502020202020204" pitchFamily="34" charset="0"/>
                        </a:rPr>
                        <a:t>day</a:t>
                      </a:r>
                    </a:p>
                    <a:p>
                      <a:pPr algn="l"/>
                      <a:r>
                        <a:rPr lang="en-US" sz="900" dirty="0" smtClean="0">
                          <a:latin typeface="Century Gothic" panose="020B0502020202020204" pitchFamily="34" charset="0"/>
                        </a:rPr>
                        <a:t>- Provide </a:t>
                      </a:r>
                      <a:r>
                        <a:rPr lang="en-US" sz="900" dirty="0">
                          <a:latin typeface="Century Gothic" panose="020B0502020202020204" pitchFamily="34" charset="0"/>
                        </a:rPr>
                        <a:t>opportunities for children to, spin, rock, tilt, fall, slide </a:t>
                      </a:r>
                      <a:r>
                        <a:rPr lang="en-US" sz="900" dirty="0" smtClean="0">
                          <a:latin typeface="Century Gothic" panose="020B0502020202020204" pitchFamily="34" charset="0"/>
                        </a:rPr>
                        <a:t>&amp; </a:t>
                      </a:r>
                      <a:r>
                        <a:rPr lang="en-US" sz="900" dirty="0">
                          <a:latin typeface="Century Gothic" panose="020B0502020202020204" pitchFamily="34" charset="0"/>
                        </a:rPr>
                        <a:t>bounce. </a:t>
                      </a:r>
                    </a:p>
                    <a:p>
                      <a:pPr algn="l"/>
                      <a:r>
                        <a:rPr lang="en-US" sz="900" dirty="0" smtClean="0">
                          <a:solidFill>
                            <a:schemeClr val="tx1"/>
                          </a:solidFill>
                          <a:latin typeface="Century Gothic" panose="020B0502020202020204" pitchFamily="34" charset="0"/>
                          <a:cs typeface="Amatic SC" panose="00000500000000000000" pitchFamily="2" charset="-79"/>
                        </a:rPr>
                        <a:t>- Dance </a:t>
                      </a:r>
                      <a:r>
                        <a:rPr lang="en-US" sz="900" dirty="0">
                          <a:solidFill>
                            <a:schemeClr val="tx1"/>
                          </a:solidFill>
                          <a:latin typeface="Century Gothic" panose="020B0502020202020204" pitchFamily="34" charset="0"/>
                          <a:cs typeface="Amatic SC" panose="00000500000000000000" pitchFamily="2" charset="-79"/>
                        </a:rPr>
                        <a:t>/ moving to music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l"/>
                      <a:r>
                        <a:rPr lang="en-US" sz="900" dirty="0" smtClean="0">
                          <a:solidFill>
                            <a:schemeClr val="tx1"/>
                          </a:solidFill>
                          <a:latin typeface="Century Gothic" panose="020B0502020202020204" pitchFamily="34" charset="0"/>
                          <a:cs typeface="Amatic SC" panose="00000500000000000000" pitchFamily="2" charset="-79"/>
                        </a:rPr>
                        <a:t>- Races </a:t>
                      </a:r>
                      <a:r>
                        <a:rPr lang="en-US" sz="900" dirty="0">
                          <a:solidFill>
                            <a:schemeClr val="tx1"/>
                          </a:solidFill>
                          <a:latin typeface="Century Gothic" panose="020B0502020202020204" pitchFamily="34" charset="0"/>
                          <a:cs typeface="Amatic SC" panose="00000500000000000000" pitchFamily="2" charset="-79"/>
                        </a:rPr>
                        <a:t>/ team games involving gross motor movements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Dance </a:t>
                      </a:r>
                      <a:r>
                        <a:rPr lang="en-US" sz="900" dirty="0">
                          <a:solidFill>
                            <a:schemeClr val="tx1"/>
                          </a:solidFill>
                          <a:latin typeface="Century Gothic" panose="020B0502020202020204" pitchFamily="34" charset="0"/>
                          <a:cs typeface="Amatic SC" panose="00000500000000000000" pitchFamily="2" charset="-79"/>
                        </a:rPr>
                        <a:t>related activities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latin typeface="Century Gothic" panose="020B0502020202020204" pitchFamily="34" charset="0"/>
                        </a:rPr>
                        <a:t>- Allow </a:t>
                      </a:r>
                      <a:r>
                        <a:rPr lang="en-US" sz="900" dirty="0">
                          <a:latin typeface="Century Gothic" panose="020B0502020202020204" pitchFamily="34" charset="0"/>
                        </a:rPr>
                        <a:t>less competent and confident children to spend time initially </a:t>
                      </a:r>
                      <a:r>
                        <a:rPr lang="en-US" sz="900" dirty="0" smtClean="0">
                          <a:latin typeface="Century Gothic" panose="020B0502020202020204" pitchFamily="34" charset="0"/>
                        </a:rPr>
                        <a:t>observing &amp; </a:t>
                      </a:r>
                      <a:r>
                        <a:rPr lang="en-US" sz="900" dirty="0">
                          <a:latin typeface="Century Gothic" panose="020B0502020202020204" pitchFamily="34" charset="0"/>
                        </a:rPr>
                        <a:t>listening, without feeling pressured to join 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solidFill>
                            <a:schemeClr val="tx1"/>
                          </a:solidFill>
                          <a:latin typeface="Century Gothic" panose="020B0502020202020204" pitchFamily="34" charset="0"/>
                          <a:cs typeface="Amatic SC" panose="00000500000000000000" pitchFamily="2" charset="-79"/>
                        </a:rPr>
                        <a:t>- Gymnastics / </a:t>
                      </a:r>
                      <a:r>
                        <a:rPr lang="en-US" sz="900" dirty="0">
                          <a:solidFill>
                            <a:schemeClr val="tx1"/>
                          </a:solidFill>
                          <a:latin typeface="Century Gothic" panose="020B0502020202020204" pitchFamily="34" charset="0"/>
                          <a:cs typeface="Amatic SC" panose="00000500000000000000" pitchFamily="2" charset="-79"/>
                        </a:rPr>
                        <a:t>Balance </a:t>
                      </a:r>
                      <a:endParaRPr lang="en-GB" sz="900" dirty="0">
                        <a:solidFill>
                          <a:schemeClr val="tx1"/>
                        </a:solidFill>
                        <a:latin typeface="Century Gothic" panose="020B0502020202020204" pitchFamily="34" charset="0"/>
                        <a:cs typeface="Amatic SC" panose="00000500000000000000" pitchFamily="2" charset="-79"/>
                      </a:endParaRPr>
                    </a:p>
                    <a:p>
                      <a:pPr algn="ctr"/>
                      <a:endParaRPr lang="en-GB" sz="9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80869022"/>
                  </a:ext>
                </a:extLst>
              </a:tr>
            </a:tbl>
          </a:graphicData>
        </a:graphic>
      </p:graphicFrame>
    </p:spTree>
    <p:extLst>
      <p:ext uri="{BB962C8B-B14F-4D97-AF65-F5344CB8AC3E}">
        <p14:creationId xmlns:p14="http://schemas.microsoft.com/office/powerpoint/2010/main" val="540966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xmlns="" id="{C309D6EC-D8CA-42E0-9877-E82797564D7C}"/>
              </a:ext>
            </a:extLst>
          </p:cNvPr>
          <p:cNvGraphicFramePr>
            <a:graphicFrameLocks noGrp="1"/>
          </p:cNvGraphicFramePr>
          <p:nvPr>
            <p:extLst>
              <p:ext uri="{D42A27DB-BD31-4B8C-83A1-F6EECF244321}">
                <p14:modId xmlns:p14="http://schemas.microsoft.com/office/powerpoint/2010/main" val="3438275401"/>
              </p:ext>
            </p:extLst>
          </p:nvPr>
        </p:nvGraphicFramePr>
        <p:xfrm>
          <a:off x="160420" y="240633"/>
          <a:ext cx="11855116" cy="6399775"/>
        </p:xfrm>
        <a:graphic>
          <a:graphicData uri="http://schemas.openxmlformats.org/drawingml/2006/table">
            <a:tbl>
              <a:tblPr firstRow="1" bandRow="1">
                <a:tableStyleId>{5C22544A-7EE6-4342-B048-85BDC9FD1C3A}</a:tableStyleId>
              </a:tblPr>
              <a:tblGrid>
                <a:gridCol w="1693588">
                  <a:extLst>
                    <a:ext uri="{9D8B030D-6E8A-4147-A177-3AD203B41FA5}">
                      <a16:colId xmlns:a16="http://schemas.microsoft.com/office/drawing/2014/main" xmlns="" val="385991600"/>
                    </a:ext>
                  </a:extLst>
                </a:gridCol>
                <a:gridCol w="1693588">
                  <a:extLst>
                    <a:ext uri="{9D8B030D-6E8A-4147-A177-3AD203B41FA5}">
                      <a16:colId xmlns:a16="http://schemas.microsoft.com/office/drawing/2014/main" xmlns="" val="2865123548"/>
                    </a:ext>
                  </a:extLst>
                </a:gridCol>
                <a:gridCol w="1693588">
                  <a:extLst>
                    <a:ext uri="{9D8B030D-6E8A-4147-A177-3AD203B41FA5}">
                      <a16:colId xmlns:a16="http://schemas.microsoft.com/office/drawing/2014/main" xmlns="" val="872926247"/>
                    </a:ext>
                  </a:extLst>
                </a:gridCol>
                <a:gridCol w="1693588">
                  <a:extLst>
                    <a:ext uri="{9D8B030D-6E8A-4147-A177-3AD203B41FA5}">
                      <a16:colId xmlns:a16="http://schemas.microsoft.com/office/drawing/2014/main" xmlns="" val="1315738151"/>
                    </a:ext>
                  </a:extLst>
                </a:gridCol>
                <a:gridCol w="1693588">
                  <a:extLst>
                    <a:ext uri="{9D8B030D-6E8A-4147-A177-3AD203B41FA5}">
                      <a16:colId xmlns:a16="http://schemas.microsoft.com/office/drawing/2014/main" xmlns="" val="2709165749"/>
                    </a:ext>
                  </a:extLst>
                </a:gridCol>
                <a:gridCol w="1693588">
                  <a:extLst>
                    <a:ext uri="{9D8B030D-6E8A-4147-A177-3AD203B41FA5}">
                      <a16:colId xmlns:a16="http://schemas.microsoft.com/office/drawing/2014/main" xmlns="" val="2335150482"/>
                    </a:ext>
                  </a:extLst>
                </a:gridCol>
                <a:gridCol w="1693588">
                  <a:extLst>
                    <a:ext uri="{9D8B030D-6E8A-4147-A177-3AD203B41FA5}">
                      <a16:colId xmlns:a16="http://schemas.microsoft.com/office/drawing/2014/main" xmlns="" val="4046203905"/>
                    </a:ext>
                  </a:extLst>
                </a:gridCol>
              </a:tblGrid>
              <a:tr h="420831">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Autumn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lumMod val="50000"/>
                            </a:schemeClr>
                          </a:solidFill>
                          <a:latin typeface="Amatic SC" panose="00000500000000000000" pitchFamily="2" charset="-79"/>
                          <a:cs typeface="Amatic SC" panose="00000500000000000000" pitchFamily="2" charset="-79"/>
                        </a:rPr>
                        <a:t>Autumn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Spring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1</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000" dirty="0">
                          <a:solidFill>
                            <a:schemeClr val="bg1">
                              <a:lumMod val="50000"/>
                            </a:schemeClr>
                          </a:solidFill>
                          <a:latin typeface="Amatic SC" panose="00000500000000000000" pitchFamily="2" charset="-79"/>
                          <a:cs typeface="Amatic SC" panose="00000500000000000000" pitchFamily="2" charset="-79"/>
                        </a:rPr>
                        <a:t>Summer 2</a:t>
                      </a:r>
                      <a:endParaRPr lang="en-GB" sz="20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1913285939"/>
                  </a:ext>
                </a:extLst>
              </a:tr>
              <a:tr h="375766">
                <a:tc>
                  <a:txBody>
                    <a:bodyPr/>
                    <a:lstStyle/>
                    <a:p>
                      <a:pPr algn="ctr"/>
                      <a:r>
                        <a:rPr lang="en-US" sz="2000" b="0" dirty="0" smtClean="0">
                          <a:latin typeface="Amatic SC" panose="00000500000000000000" pitchFamily="2" charset="-79"/>
                          <a:cs typeface="Amatic SC" panose="00000500000000000000" pitchFamily="2" charset="-79"/>
                        </a:rPr>
                        <a:t>topics</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400" dirty="0" smtClean="0">
                          <a:latin typeface="Amatic SC" panose="00000500000000000000" pitchFamily="2" charset="-79"/>
                          <a:cs typeface="Amatic SC" panose="00000500000000000000" pitchFamily="2" charset="-79"/>
                        </a:rPr>
                        <a:t>Dinosaurs</a:t>
                      </a:r>
                      <a:r>
                        <a:rPr lang="en-US" sz="1400" baseline="0" dirty="0" smtClean="0">
                          <a:latin typeface="Amatic SC" panose="00000500000000000000" pitchFamily="2" charset="-79"/>
                          <a:cs typeface="Amatic SC" panose="00000500000000000000" pitchFamily="2" charset="-79"/>
                        </a:rPr>
                        <a:t> roar</a:t>
                      </a:r>
                      <a:r>
                        <a:rPr lang="en-US" sz="1400" dirty="0" smtClean="0">
                          <a:latin typeface="Amatic SC" panose="00000500000000000000" pitchFamily="2" charset="-79"/>
                          <a:cs typeface="Amatic SC" panose="00000500000000000000" pitchFamily="2" charset="-79"/>
                        </a:rPr>
                        <a:t>!</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Let’s celebrate!</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400" dirty="0" smtClean="0">
                          <a:latin typeface="Amatic SC" panose="00000500000000000000" pitchFamily="2" charset="-79"/>
                          <a:cs typeface="Amatic SC" panose="00000500000000000000" pitchFamily="2" charset="-79"/>
                        </a:rPr>
                        <a:t>Where on earth…?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Down</a:t>
                      </a:r>
                      <a:r>
                        <a:rPr lang="en-US" sz="1400" baseline="0" dirty="0" smtClean="0">
                          <a:latin typeface="Amatic SC" panose="00000500000000000000" pitchFamily="2" charset="-79"/>
                          <a:cs typeface="Amatic SC" panose="00000500000000000000" pitchFamily="2" charset="-79"/>
                        </a:rPr>
                        <a:t> on the farm</a:t>
                      </a:r>
                      <a:r>
                        <a:rPr lang="en-US" sz="1400" dirty="0" smtClean="0">
                          <a:latin typeface="Amatic SC" panose="00000500000000000000" pitchFamily="2" charset="-79"/>
                          <a:cs typeface="Amatic SC" panose="00000500000000000000" pitchFamily="2" charset="-79"/>
                        </a:rPr>
                        <a:t>!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1400" dirty="0" smtClean="0">
                          <a:latin typeface="Amatic SC" panose="00000500000000000000" pitchFamily="2" charset="-79"/>
                          <a:cs typeface="Amatic SC" panose="00000500000000000000" pitchFamily="2" charset="-79"/>
                        </a:rPr>
                        <a:t>All</a:t>
                      </a:r>
                      <a:r>
                        <a:rPr lang="en-US" sz="1400" baseline="0" dirty="0" smtClean="0">
                          <a:latin typeface="Amatic SC" panose="00000500000000000000" pitchFamily="2" charset="-79"/>
                          <a:cs typeface="Amatic SC" panose="00000500000000000000" pitchFamily="2" charset="-79"/>
                        </a:rPr>
                        <a:t> families great &amp; small</a:t>
                      </a:r>
                      <a:r>
                        <a:rPr lang="en-US" sz="1400" dirty="0" smtClean="0">
                          <a:latin typeface="Amatic SC" panose="00000500000000000000" pitchFamily="2" charset="-79"/>
                          <a:cs typeface="Amatic SC" panose="00000500000000000000" pitchFamily="2" charset="-79"/>
                        </a:rPr>
                        <a:t>!</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matic SC" panose="00000500000000000000" pitchFamily="2" charset="-79"/>
                          <a:cs typeface="Amatic SC" panose="00000500000000000000" pitchFamily="2" charset="-79"/>
                        </a:rPr>
                        <a:t>At</a:t>
                      </a:r>
                      <a:r>
                        <a:rPr lang="en-US" sz="1400" baseline="0" dirty="0" smtClean="0">
                          <a:latin typeface="Amatic SC" panose="00000500000000000000" pitchFamily="2" charset="-79"/>
                          <a:cs typeface="Amatic SC" panose="00000500000000000000" pitchFamily="2" charset="-79"/>
                        </a:rPr>
                        <a:t> the bottom of the garden</a:t>
                      </a:r>
                      <a:r>
                        <a:rPr lang="en-US" sz="1400" dirty="0" smtClean="0">
                          <a:latin typeface="Amatic SC" panose="00000500000000000000" pitchFamily="2" charset="-79"/>
                          <a:cs typeface="Amatic SC" panose="00000500000000000000" pitchFamily="2" charset="-79"/>
                        </a:rPr>
                        <a:t>!  </a:t>
                      </a:r>
                      <a:endParaRPr lang="en-US" sz="1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2272033691"/>
                  </a:ext>
                </a:extLst>
              </a:tr>
              <a:tr h="655104">
                <a:tc rowSpan="3">
                  <a:txBody>
                    <a:bodyPr/>
                    <a:lstStyle/>
                    <a:p>
                      <a:pPr algn="ctr"/>
                      <a:r>
                        <a:rPr lang="en-US" sz="3600" b="0" dirty="0">
                          <a:latin typeface="Amatic SC" panose="00000500000000000000" pitchFamily="2" charset="-79"/>
                          <a:cs typeface="Amatic SC" panose="00000500000000000000" pitchFamily="2" charset="-79"/>
                        </a:rPr>
                        <a:t>Literacy</a:t>
                      </a:r>
                    </a:p>
                    <a:p>
                      <a:pPr algn="ctr"/>
                      <a:endParaRPr lang="en-US" sz="2400" b="0" dirty="0">
                        <a:latin typeface="Amatic SC" panose="00000500000000000000" pitchFamily="2" charset="-79"/>
                        <a:cs typeface="Amatic SC" panose="00000500000000000000" pitchFamily="2" charset="-79"/>
                      </a:endParaRPr>
                    </a:p>
                    <a:p>
                      <a:pPr algn="ctr"/>
                      <a:r>
                        <a:rPr lang="en-US" sz="2000" b="0" dirty="0">
                          <a:latin typeface="Amatic SC" panose="00000500000000000000" pitchFamily="2" charset="-79"/>
                          <a:cs typeface="Amatic SC" panose="00000500000000000000" pitchFamily="2" charset="-79"/>
                        </a:rPr>
                        <a:t>Comprehension</a:t>
                      </a:r>
                    </a:p>
                    <a:p>
                      <a:pPr algn="ctr"/>
                      <a:r>
                        <a:rPr lang="en-US" sz="2000" b="0" dirty="0">
                          <a:latin typeface="Amatic SC" panose="00000500000000000000" pitchFamily="2" charset="-79"/>
                          <a:cs typeface="Amatic SC" panose="00000500000000000000" pitchFamily="2" charset="-79"/>
                        </a:rPr>
                        <a:t>- Developing a passion for reading</a:t>
                      </a:r>
                    </a:p>
                    <a:p>
                      <a:pPr algn="ctr"/>
                      <a:r>
                        <a:rPr lang="en-US" sz="800" b="0" dirty="0" smtClean="0">
                          <a:latin typeface="+mn-lt"/>
                          <a:cs typeface="Amatic SC" panose="00000500000000000000" pitchFamily="2" charset="-79"/>
                        </a:rPr>
                        <a:t> </a:t>
                      </a:r>
                      <a:endParaRPr lang="en-US" sz="800" b="0" dirty="0">
                        <a:latin typeface="+mn-lt"/>
                        <a:cs typeface="Amatic SC" panose="00000500000000000000" pitchFamily="2" charset="-79"/>
                      </a:endParaRPr>
                    </a:p>
                    <a:p>
                      <a:pPr algn="ctr"/>
                      <a:endParaRPr lang="en-US" sz="2800" b="0" dirty="0" smtClean="0">
                        <a:latin typeface="Amatic SC" panose="00000500000000000000" pitchFamily="2" charset="-79"/>
                        <a:cs typeface="Amatic SC" panose="00000500000000000000" pitchFamily="2" charset="-79"/>
                      </a:endParaRPr>
                    </a:p>
                    <a:p>
                      <a:pPr algn="ctr"/>
                      <a:endParaRPr lang="en-US" sz="2800" b="0" dirty="0" smtClean="0">
                        <a:latin typeface="Amatic SC" panose="00000500000000000000" pitchFamily="2" charset="-79"/>
                        <a:cs typeface="Amatic SC" panose="00000500000000000000" pitchFamily="2" charset="-79"/>
                      </a:endParaRPr>
                    </a:p>
                    <a:p>
                      <a:pPr algn="ctr"/>
                      <a:endParaRPr lang="en-US" sz="2800" b="0" dirty="0" smtClean="0">
                        <a:latin typeface="Amatic SC" panose="00000500000000000000" pitchFamily="2" charset="-79"/>
                        <a:cs typeface="Amatic SC" panose="00000500000000000000" pitchFamily="2" charset="-79"/>
                      </a:endParaRPr>
                    </a:p>
                    <a:p>
                      <a:pPr algn="ctr"/>
                      <a:endParaRPr lang="en-US" sz="2800" b="0" dirty="0">
                        <a:latin typeface="Amatic SC" panose="00000500000000000000" pitchFamily="2" charset="-79"/>
                        <a:cs typeface="Amatic SC" panose="00000500000000000000" pitchFamily="2" charset="-79"/>
                      </a:endParaRPr>
                    </a:p>
                    <a:p>
                      <a:pPr algn="ctr"/>
                      <a:r>
                        <a:rPr lang="en-US" sz="2800" b="0" dirty="0">
                          <a:latin typeface="Amatic SC" panose="00000500000000000000" pitchFamily="2" charset="-79"/>
                          <a:cs typeface="Amatic SC" panose="00000500000000000000" pitchFamily="2" charset="-79"/>
                        </a:rPr>
                        <a:t>Word</a:t>
                      </a:r>
                    </a:p>
                    <a:p>
                      <a:pPr algn="ctr"/>
                      <a:r>
                        <a:rPr lang="en-US" sz="2800" b="0" dirty="0">
                          <a:latin typeface="Amatic SC" panose="00000500000000000000" pitchFamily="2" charset="-79"/>
                          <a:cs typeface="Amatic SC" panose="00000500000000000000" pitchFamily="2" charset="-79"/>
                        </a:rPr>
                        <a:t> Reading </a:t>
                      </a:r>
                    </a:p>
                    <a:p>
                      <a:pPr algn="ctr"/>
                      <a:r>
                        <a:rPr lang="en-US" sz="800" b="0" i="0" kern="1200" dirty="0">
                          <a:solidFill>
                            <a:schemeClr val="dk1"/>
                          </a:solidFill>
                          <a:effectLst/>
                          <a:latin typeface="+mn-lt"/>
                          <a:ea typeface="+mn-ea"/>
                          <a:cs typeface="+mn-cs"/>
                        </a:rPr>
                        <a:t>Children will be working in different groups for Read Write Inc. SH – Focus on consolidation of set 1 sounds and Set 2 Sounds, Green words . Ditty sheets, introduction of Red Ditty Books and Purple books for more confident readers.</a:t>
                      </a:r>
                      <a:endParaRPr lang="en-GB" sz="8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l"/>
                      <a:r>
                        <a:rPr lang="en-US" sz="800" dirty="0">
                          <a:latin typeface="Century Gothic" panose="020B0502020202020204" pitchFamily="34" charset="0"/>
                        </a:rPr>
                        <a:t>It is crucial for children to develop </a:t>
                      </a:r>
                      <a:r>
                        <a:rPr lang="en-US" sz="800" b="1" dirty="0">
                          <a:latin typeface="Century Gothic" panose="020B0502020202020204" pitchFamily="34" charset="0"/>
                        </a:rPr>
                        <a:t>a life-long love of reading</a:t>
                      </a:r>
                      <a:r>
                        <a:rPr lang="en-US" sz="800" dirty="0">
                          <a:latin typeface="Century Gothic" panose="020B0502020202020204" pitchFamily="34" charset="0"/>
                        </a:rPr>
                        <a:t>. Reading consists of two dimensions: </a:t>
                      </a:r>
                      <a:r>
                        <a:rPr lang="en-US" sz="800" b="1" dirty="0">
                          <a:latin typeface="Century Gothic" panose="020B0502020202020204" pitchFamily="34" charset="0"/>
                        </a:rPr>
                        <a:t>language comprehension and word reading</a:t>
                      </a:r>
                      <a:r>
                        <a:rPr lang="en-US" sz="800" dirty="0">
                          <a:latin typeface="Century Gothic" panose="020B0502020202020204" pitchFamily="34" charset="0"/>
                        </a:rPr>
                        <a:t>. Language comprehension (necessary for both reading and writing) starts from birth. It only develops when adults talk with children about the world around them and the books (stories and non-fiction) they read with them, and </a:t>
                      </a:r>
                      <a:r>
                        <a:rPr lang="en-US" sz="800" b="1" dirty="0">
                          <a:latin typeface="Century Gothic" panose="020B0502020202020204" pitchFamily="34" charset="0"/>
                        </a:rPr>
                        <a:t>enjoy rhymes, poems and songs together</a:t>
                      </a:r>
                      <a:r>
                        <a:rPr lang="en-US" sz="800" dirty="0">
                          <a:latin typeface="Century Gothic" panose="020B0502020202020204" pitchFamily="34" charset="0"/>
                        </a:rPr>
                        <a:t>. Skilled word reading, taught later, involves both the speedy working out of the pronunciation of unfamiliar printed words (</a:t>
                      </a:r>
                      <a:r>
                        <a:rPr lang="en-US" sz="800" b="1" dirty="0">
                          <a:latin typeface="Century Gothic" panose="020B0502020202020204" pitchFamily="34" charset="0"/>
                        </a:rPr>
                        <a:t>decoding)</a:t>
                      </a:r>
                      <a:r>
                        <a:rPr lang="en-US" sz="800" dirty="0">
                          <a:latin typeface="Century Gothic" panose="020B0502020202020204" pitchFamily="34" charset="0"/>
                        </a:rPr>
                        <a:t> and the </a:t>
                      </a:r>
                      <a:r>
                        <a:rPr lang="en-US" sz="800" b="1" dirty="0">
                          <a:latin typeface="Century Gothic" panose="020B0502020202020204" pitchFamily="34" charset="0"/>
                        </a:rPr>
                        <a:t>speedy recognition of familiar printed words. </a:t>
                      </a:r>
                      <a:r>
                        <a:rPr lang="en-US" sz="800" dirty="0">
                          <a:latin typeface="Century Gothic" panose="020B0502020202020204" pitchFamily="34" charset="0"/>
                        </a:rPr>
                        <a:t>Writing involves</a:t>
                      </a:r>
                      <a:r>
                        <a:rPr lang="en-US" sz="800" b="1" dirty="0">
                          <a:latin typeface="Century Gothic" panose="020B0502020202020204" pitchFamily="34" charset="0"/>
                        </a:rPr>
                        <a:t> transcription </a:t>
                      </a:r>
                      <a:r>
                        <a:rPr lang="en-US" sz="800" dirty="0">
                          <a:latin typeface="Century Gothic" panose="020B0502020202020204" pitchFamily="34" charset="0"/>
                        </a:rPr>
                        <a:t>(spelling and handwriting) and composition (articulating ideas and structuring them in speech, before writing)</a:t>
                      </a:r>
                      <a:endParaRPr lang="en-US" sz="800" dirty="0">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24877487"/>
                  </a:ext>
                </a:extLst>
              </a:tr>
              <a:tr h="2672855">
                <a:tc vMerge="1">
                  <a:txBody>
                    <a:bodyPr/>
                    <a:lstStyle/>
                    <a:p>
                      <a:pPr algn="ctr"/>
                      <a:r>
                        <a:rPr lang="en-US" sz="3600" b="0" dirty="0">
                          <a:latin typeface="Amatic SC" panose="00000500000000000000" pitchFamily="2" charset="-79"/>
                          <a:cs typeface="Amatic SC" panose="00000500000000000000" pitchFamily="2" charset="-79"/>
                        </a:rPr>
                        <a:t>Literacy</a:t>
                      </a:r>
                    </a:p>
                    <a:p>
                      <a:pPr algn="ctr"/>
                      <a:r>
                        <a:rPr lang="en-US" sz="2400" b="0" dirty="0">
                          <a:latin typeface="Amatic SC" panose="00000500000000000000" pitchFamily="2" charset="-79"/>
                          <a:cs typeface="Amatic SC" panose="00000500000000000000" pitchFamily="2" charset="-79"/>
                        </a:rPr>
                        <a:t>Comprehension </a:t>
                      </a:r>
                      <a:endParaRPr lang="en-GB" sz="24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lgn="l">
                        <a:buFontTx/>
                        <a:buNone/>
                      </a:pPr>
                      <a:r>
                        <a:rPr lang="en-US" sz="800" dirty="0" smtClean="0">
                          <a:solidFill>
                            <a:schemeClr val="tx1"/>
                          </a:solidFill>
                          <a:latin typeface="Century Gothic" panose="020B0502020202020204" pitchFamily="34" charset="0"/>
                        </a:rPr>
                        <a:t>- Joining </a:t>
                      </a:r>
                      <a:r>
                        <a:rPr lang="en-US" sz="800" dirty="0">
                          <a:solidFill>
                            <a:schemeClr val="tx1"/>
                          </a:solidFill>
                          <a:latin typeface="Century Gothic" panose="020B0502020202020204" pitchFamily="34" charset="0"/>
                        </a:rPr>
                        <a:t>in with rhymes </a:t>
                      </a:r>
                      <a:r>
                        <a:rPr lang="en-US" sz="800" dirty="0" smtClean="0">
                          <a:solidFill>
                            <a:schemeClr val="tx1"/>
                          </a:solidFill>
                          <a:latin typeface="Century Gothic" panose="020B0502020202020204" pitchFamily="34" charset="0"/>
                        </a:rPr>
                        <a:t>&amp;</a:t>
                      </a:r>
                      <a:r>
                        <a:rPr lang="en-US" sz="800" baseline="0" dirty="0" smtClean="0">
                          <a:solidFill>
                            <a:schemeClr val="tx1"/>
                          </a:solidFill>
                          <a:latin typeface="Century Gothic" panose="020B0502020202020204" pitchFamily="34" charset="0"/>
                        </a:rPr>
                        <a:t> </a:t>
                      </a:r>
                      <a:r>
                        <a:rPr lang="en-US" sz="800" dirty="0" smtClean="0">
                          <a:solidFill>
                            <a:schemeClr val="tx1"/>
                          </a:solidFill>
                          <a:latin typeface="Century Gothic" panose="020B0502020202020204" pitchFamily="34" charset="0"/>
                        </a:rPr>
                        <a:t>showing </a:t>
                      </a:r>
                      <a:r>
                        <a:rPr lang="en-US" sz="800" dirty="0">
                          <a:solidFill>
                            <a:schemeClr val="tx1"/>
                          </a:solidFill>
                          <a:latin typeface="Century Gothic" panose="020B0502020202020204" pitchFamily="34" charset="0"/>
                        </a:rPr>
                        <a:t>an interest in stories with repeated </a:t>
                      </a:r>
                      <a:r>
                        <a:rPr lang="en-US" sz="800" dirty="0" smtClean="0">
                          <a:solidFill>
                            <a:schemeClr val="tx1"/>
                          </a:solidFill>
                          <a:latin typeface="Century Gothic" panose="020B0502020202020204" pitchFamily="34" charset="0"/>
                        </a:rPr>
                        <a:t>refrains</a:t>
                      </a:r>
                    </a:p>
                    <a:p>
                      <a:pPr marL="0" indent="0" algn="l">
                        <a:buFontTx/>
                        <a:buNone/>
                      </a:pPr>
                      <a:r>
                        <a:rPr lang="en-US" sz="800" dirty="0" smtClean="0">
                          <a:solidFill>
                            <a:schemeClr val="tx1"/>
                          </a:solidFill>
                          <a:latin typeface="Century Gothic" panose="020B0502020202020204" pitchFamily="34" charset="0"/>
                        </a:rPr>
                        <a:t>- Environment print</a:t>
                      </a:r>
                    </a:p>
                    <a:p>
                      <a:pPr marL="0" indent="0" algn="l">
                        <a:buFontTx/>
                        <a:buNone/>
                      </a:pPr>
                      <a:r>
                        <a:rPr lang="en-US" sz="800" dirty="0" smtClean="0">
                          <a:solidFill>
                            <a:schemeClr val="tx1"/>
                          </a:solidFill>
                          <a:latin typeface="Century Gothic" panose="020B0502020202020204" pitchFamily="34" charset="0"/>
                        </a:rPr>
                        <a:t>- Having </a:t>
                      </a:r>
                      <a:r>
                        <a:rPr lang="en-US" sz="800" dirty="0">
                          <a:solidFill>
                            <a:schemeClr val="tx1"/>
                          </a:solidFill>
                          <a:latin typeface="Century Gothic" panose="020B0502020202020204" pitchFamily="34" charset="0"/>
                        </a:rPr>
                        <a:t>a </a:t>
                      </a:r>
                      <a:r>
                        <a:rPr lang="en-US" sz="800" dirty="0" err="1" smtClean="0">
                          <a:solidFill>
                            <a:schemeClr val="tx1"/>
                          </a:solidFill>
                          <a:latin typeface="Century Gothic" panose="020B0502020202020204" pitchFamily="34" charset="0"/>
                        </a:rPr>
                        <a:t>favourite</a:t>
                      </a:r>
                      <a:r>
                        <a:rPr lang="en-US" sz="800" baseline="0" dirty="0">
                          <a:solidFill>
                            <a:schemeClr val="tx1"/>
                          </a:solidFill>
                          <a:latin typeface="Century Gothic" panose="020B0502020202020204" pitchFamily="34" charset="0"/>
                        </a:rPr>
                        <a:t> </a:t>
                      </a:r>
                      <a:r>
                        <a:rPr lang="en-US" sz="800" dirty="0" smtClean="0">
                          <a:solidFill>
                            <a:schemeClr val="tx1"/>
                          </a:solidFill>
                          <a:latin typeface="Century Gothic" panose="020B0502020202020204" pitchFamily="34" charset="0"/>
                        </a:rPr>
                        <a:t>story/rhyme.</a:t>
                      </a:r>
                    </a:p>
                    <a:p>
                      <a:pPr marL="0" indent="0" algn="l">
                        <a:buFontTx/>
                        <a:buNone/>
                      </a:pPr>
                      <a:r>
                        <a:rPr lang="en-US" sz="800" dirty="0" smtClean="0">
                          <a:latin typeface="Century Gothic" panose="020B0502020202020204" pitchFamily="34" charset="0"/>
                        </a:rPr>
                        <a:t>- Understand </a:t>
                      </a:r>
                      <a:r>
                        <a:rPr lang="en-US" sz="800" dirty="0">
                          <a:latin typeface="Century Gothic" panose="020B0502020202020204" pitchFamily="34" charset="0"/>
                        </a:rPr>
                        <a:t>the five key concepts about print: - print has meaning - print can have different purposes - we read English text from left to right and from top to bottom - the names of the different parts of a book</a:t>
                      </a:r>
                      <a:endParaRPr lang="en-US" sz="800" dirty="0">
                        <a:solidFill>
                          <a:schemeClr val="tx1"/>
                        </a:solidFill>
                        <a:latin typeface="Century Gothic" panose="020B0502020202020204" pitchFamily="34" charset="0"/>
                      </a:endParaRPr>
                    </a:p>
                    <a:p>
                      <a:pPr algn="l"/>
                      <a:r>
                        <a:rPr lang="en-US" sz="800" dirty="0" smtClean="0">
                          <a:solidFill>
                            <a:schemeClr val="tx1"/>
                          </a:solidFill>
                          <a:latin typeface="Century Gothic" panose="020B0502020202020204" pitchFamily="34" charset="0"/>
                        </a:rPr>
                        <a:t>- Sequencing </a:t>
                      </a:r>
                      <a:r>
                        <a:rPr lang="en-US" sz="800" dirty="0">
                          <a:solidFill>
                            <a:schemeClr val="tx1"/>
                          </a:solidFill>
                          <a:latin typeface="Century Gothic" panose="020B0502020202020204" pitchFamily="34" charset="0"/>
                        </a:rPr>
                        <a:t>familiar stories through the use of pictures to tell the </a:t>
                      </a:r>
                      <a:r>
                        <a:rPr lang="en-US" sz="800" dirty="0" smtClean="0">
                          <a:solidFill>
                            <a:schemeClr val="tx1"/>
                          </a:solidFill>
                          <a:latin typeface="Century Gothic" panose="020B0502020202020204" pitchFamily="34" charset="0"/>
                        </a:rPr>
                        <a:t>story</a:t>
                      </a:r>
                    </a:p>
                    <a:p>
                      <a:pPr algn="l"/>
                      <a:r>
                        <a:rPr lang="en-US" sz="800" dirty="0" smtClean="0">
                          <a:solidFill>
                            <a:schemeClr val="tx1"/>
                          </a:solidFill>
                          <a:latin typeface="Century Gothic" panose="020B0502020202020204" pitchFamily="34" charset="0"/>
                        </a:rPr>
                        <a:t>- </a:t>
                      </a:r>
                      <a:r>
                        <a:rPr lang="en-US" sz="800" dirty="0" err="1" smtClean="0">
                          <a:solidFill>
                            <a:schemeClr val="tx1"/>
                          </a:solidFill>
                          <a:latin typeface="Century Gothic" panose="020B0502020202020204" pitchFamily="34" charset="0"/>
                        </a:rPr>
                        <a:t>Recognising</a:t>
                      </a:r>
                      <a:r>
                        <a:rPr lang="en-US" sz="800" dirty="0" smtClean="0">
                          <a:solidFill>
                            <a:schemeClr val="tx1"/>
                          </a:solidFill>
                          <a:latin typeface="Century Gothic" panose="020B0502020202020204" pitchFamily="34" charset="0"/>
                        </a:rPr>
                        <a:t> </a:t>
                      </a:r>
                      <a:r>
                        <a:rPr lang="en-US" sz="800" dirty="0">
                          <a:solidFill>
                            <a:schemeClr val="tx1"/>
                          </a:solidFill>
                          <a:latin typeface="Century Gothic" panose="020B0502020202020204" pitchFamily="34" charset="0"/>
                        </a:rPr>
                        <a:t>initial sounds. Name writing activities. </a:t>
                      </a:r>
                      <a:r>
                        <a:rPr lang="en-US" sz="800" dirty="0">
                          <a:latin typeface="Century Gothic" panose="020B0502020202020204" pitchFamily="34" charset="0"/>
                        </a:rPr>
                        <a:t>Engage in extended conversations about stories, learning new vocabulary.</a:t>
                      </a:r>
                      <a:endParaRPr lang="en-GB" sz="800" dirty="0">
                        <a:solidFill>
                          <a:schemeClr val="tx1"/>
                        </a:solidFill>
                        <a:latin typeface="Century Gothic" panose="020B050202020202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indent="0" algn="l">
                        <a:lnSpc>
                          <a:spcPct val="100000"/>
                        </a:lnSpc>
                        <a:spcAft>
                          <a:spcPts val="0"/>
                        </a:spcAft>
                        <a:buFontTx/>
                        <a:buNone/>
                      </a:pPr>
                      <a:r>
                        <a:rPr lang="en-US" sz="800" dirty="0" smtClean="0">
                          <a:solidFill>
                            <a:schemeClr val="tx1"/>
                          </a:solidFill>
                          <a:latin typeface="Century Gothic" panose="020B0502020202020204" pitchFamily="34" charset="0"/>
                        </a:rPr>
                        <a:t>- Retell </a:t>
                      </a:r>
                      <a:r>
                        <a:rPr lang="en-US" sz="800" dirty="0">
                          <a:solidFill>
                            <a:schemeClr val="tx1"/>
                          </a:solidFill>
                          <a:latin typeface="Century Gothic" panose="020B0502020202020204" pitchFamily="34" charset="0"/>
                        </a:rPr>
                        <a:t>stories related to events through acting/role </a:t>
                      </a:r>
                      <a:r>
                        <a:rPr lang="en-US" sz="800" dirty="0" smtClean="0">
                          <a:solidFill>
                            <a:schemeClr val="tx1"/>
                          </a:solidFill>
                          <a:latin typeface="Century Gothic" panose="020B0502020202020204" pitchFamily="34" charset="0"/>
                        </a:rPr>
                        <a:t>play</a:t>
                      </a:r>
                    </a:p>
                    <a:p>
                      <a:pPr marL="0" indent="0" algn="l">
                        <a:lnSpc>
                          <a:spcPct val="100000"/>
                        </a:lnSpc>
                        <a:spcAft>
                          <a:spcPts val="0"/>
                        </a:spcAft>
                        <a:buFontTx/>
                        <a:buNone/>
                      </a:pPr>
                      <a:r>
                        <a:rPr lang="en-US" sz="800" dirty="0" smtClean="0">
                          <a:solidFill>
                            <a:schemeClr val="tx1"/>
                          </a:solidFill>
                          <a:latin typeface="Century Gothic" panose="020B0502020202020204" pitchFamily="34" charset="0"/>
                        </a:rPr>
                        <a:t>- Christmas letters/lists</a:t>
                      </a:r>
                    </a:p>
                    <a:p>
                      <a:pPr algn="l">
                        <a:lnSpc>
                          <a:spcPct val="100000"/>
                        </a:lnSpc>
                        <a:spcAft>
                          <a:spcPts val="0"/>
                        </a:spcAft>
                      </a:pPr>
                      <a:r>
                        <a:rPr lang="en-US" sz="800" dirty="0" smtClean="0">
                          <a:solidFill>
                            <a:schemeClr val="tx1"/>
                          </a:solidFill>
                          <a:latin typeface="Century Gothic" panose="020B0502020202020204" pitchFamily="34" charset="0"/>
                        </a:rPr>
                        <a:t>- Retelling </a:t>
                      </a:r>
                      <a:r>
                        <a:rPr lang="en-US" sz="800" dirty="0">
                          <a:solidFill>
                            <a:schemeClr val="tx1"/>
                          </a:solidFill>
                          <a:latin typeface="Century Gothic" panose="020B0502020202020204" pitchFamily="34" charset="0"/>
                        </a:rPr>
                        <a:t>stories using images / </a:t>
                      </a:r>
                      <a:r>
                        <a:rPr lang="en-US" sz="800" dirty="0" smtClean="0">
                          <a:solidFill>
                            <a:schemeClr val="tx1"/>
                          </a:solidFill>
                          <a:latin typeface="Century Gothic" panose="020B0502020202020204" pitchFamily="34" charset="0"/>
                        </a:rPr>
                        <a:t>apps</a:t>
                      </a:r>
                    </a:p>
                    <a:p>
                      <a:pPr algn="l">
                        <a:lnSpc>
                          <a:spcPct val="100000"/>
                        </a:lnSpc>
                        <a:spcAft>
                          <a:spcPts val="0"/>
                        </a:spcAft>
                      </a:pPr>
                      <a:r>
                        <a:rPr lang="en-US" sz="800" dirty="0" smtClean="0">
                          <a:solidFill>
                            <a:schemeClr val="tx1"/>
                          </a:solidFill>
                          <a:latin typeface="Century Gothic" panose="020B0502020202020204" pitchFamily="34" charset="0"/>
                        </a:rPr>
                        <a:t>- Pie </a:t>
                      </a:r>
                      <a:r>
                        <a:rPr lang="en-US" sz="800" dirty="0">
                          <a:solidFill>
                            <a:schemeClr val="tx1"/>
                          </a:solidFill>
                          <a:latin typeface="Century Gothic" panose="020B0502020202020204" pitchFamily="34" charset="0"/>
                        </a:rPr>
                        <a:t>Corbett Actions to retell the story – Story </a:t>
                      </a:r>
                      <a:r>
                        <a:rPr lang="en-US" sz="800" dirty="0" smtClean="0">
                          <a:solidFill>
                            <a:schemeClr val="tx1"/>
                          </a:solidFill>
                          <a:latin typeface="Century Gothic" panose="020B0502020202020204" pitchFamily="34" charset="0"/>
                        </a:rPr>
                        <a:t>Maps</a:t>
                      </a:r>
                    </a:p>
                    <a:p>
                      <a:pPr algn="l">
                        <a:lnSpc>
                          <a:spcPct val="100000"/>
                        </a:lnSpc>
                        <a:spcAft>
                          <a:spcPts val="0"/>
                        </a:spcAft>
                      </a:pPr>
                      <a:r>
                        <a:rPr lang="en-US" sz="800" dirty="0" smtClean="0">
                          <a:solidFill>
                            <a:schemeClr val="tx1"/>
                          </a:solidFill>
                          <a:latin typeface="Century Gothic" panose="020B0502020202020204" pitchFamily="34" charset="0"/>
                        </a:rPr>
                        <a:t>- Editing </a:t>
                      </a:r>
                      <a:r>
                        <a:rPr lang="en-US" sz="800" dirty="0">
                          <a:solidFill>
                            <a:schemeClr val="tx1"/>
                          </a:solidFill>
                          <a:latin typeface="Century Gothic" panose="020B0502020202020204" pitchFamily="34" charset="0"/>
                        </a:rPr>
                        <a:t>of story maps </a:t>
                      </a:r>
                      <a:r>
                        <a:rPr lang="en-US" sz="800" dirty="0" smtClean="0">
                          <a:solidFill>
                            <a:schemeClr val="tx1"/>
                          </a:solidFill>
                          <a:latin typeface="Century Gothic" panose="020B0502020202020204" pitchFamily="34" charset="0"/>
                        </a:rPr>
                        <a:t>&amp; </a:t>
                      </a:r>
                      <a:r>
                        <a:rPr lang="en-US" sz="800" dirty="0">
                          <a:solidFill>
                            <a:schemeClr val="tx1"/>
                          </a:solidFill>
                          <a:latin typeface="Century Gothic" panose="020B0502020202020204" pitchFamily="34" charset="0"/>
                        </a:rPr>
                        <a:t>orally retelling new </a:t>
                      </a:r>
                      <a:r>
                        <a:rPr lang="en-US" sz="800" dirty="0" smtClean="0">
                          <a:solidFill>
                            <a:schemeClr val="tx1"/>
                          </a:solidFill>
                          <a:latin typeface="Century Gothic" panose="020B0502020202020204" pitchFamily="34" charset="0"/>
                        </a:rPr>
                        <a:t>stories.</a:t>
                      </a:r>
                    </a:p>
                    <a:p>
                      <a:pPr algn="l">
                        <a:lnSpc>
                          <a:spcPct val="100000"/>
                        </a:lnSpc>
                        <a:spcAft>
                          <a:spcPts val="0"/>
                        </a:spcAft>
                      </a:pPr>
                      <a:r>
                        <a:rPr lang="en-US" sz="800" dirty="0" smtClean="0">
                          <a:solidFill>
                            <a:schemeClr val="tx1"/>
                          </a:solidFill>
                          <a:latin typeface="Century Gothic" panose="020B0502020202020204" pitchFamily="34" charset="0"/>
                        </a:rPr>
                        <a:t>- Non-Fiction </a:t>
                      </a:r>
                      <a:r>
                        <a:rPr lang="en-US" sz="800" dirty="0">
                          <a:solidFill>
                            <a:schemeClr val="tx1"/>
                          </a:solidFill>
                          <a:latin typeface="Century Gothic" panose="020B0502020202020204" pitchFamily="34" charset="0"/>
                        </a:rPr>
                        <a:t>f</a:t>
                      </a:r>
                      <a:r>
                        <a:rPr lang="en-US" sz="800" dirty="0" smtClean="0">
                          <a:solidFill>
                            <a:schemeClr val="tx1"/>
                          </a:solidFill>
                          <a:latin typeface="Century Gothic" panose="020B0502020202020204" pitchFamily="34" charset="0"/>
                        </a:rPr>
                        <a:t>ocus </a:t>
                      </a:r>
                      <a:endParaRPr lang="en-US" sz="800" dirty="0">
                        <a:solidFill>
                          <a:schemeClr val="tx1"/>
                        </a:solidFill>
                        <a:latin typeface="Century Gothic" panose="020B0502020202020204" pitchFamily="34" charset="0"/>
                      </a:endParaRPr>
                    </a:p>
                    <a:p>
                      <a:pPr algn="l">
                        <a:lnSpc>
                          <a:spcPct val="100000"/>
                        </a:lnSpc>
                        <a:spcAft>
                          <a:spcPts val="0"/>
                        </a:spcAft>
                      </a:pP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Sequence </a:t>
                      </a:r>
                      <a:r>
                        <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story – use vocabulary of beginning, middle and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end</a:t>
                      </a:r>
                      <a:endPar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smtClean="0">
                          <a:latin typeface="Century Gothic" panose="020B0502020202020204" pitchFamily="34" charset="0"/>
                        </a:rPr>
                        <a:t>- Blend </a:t>
                      </a:r>
                      <a:r>
                        <a:rPr lang="en-US" sz="800" dirty="0">
                          <a:latin typeface="Century Gothic" panose="020B0502020202020204" pitchFamily="34" charset="0"/>
                        </a:rPr>
                        <a:t>sounds into words, so that they can read short words made up of known letter– sound </a:t>
                      </a:r>
                      <a:r>
                        <a:rPr lang="en-US" sz="800" dirty="0" smtClean="0">
                          <a:latin typeface="Century Gothic" panose="020B0502020202020204" pitchFamily="34" charset="0"/>
                        </a:rPr>
                        <a:t>correspondences</a:t>
                      </a:r>
                      <a:endParaRPr lang="en-US" sz="800" dirty="0">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smtClean="0">
                          <a:latin typeface="Century Gothic" panose="020B0502020202020204" pitchFamily="34" charset="0"/>
                        </a:rPr>
                        <a:t>- Enjoys </a:t>
                      </a:r>
                      <a:r>
                        <a:rPr lang="en-US" sz="800" dirty="0">
                          <a:latin typeface="Century Gothic" panose="020B0502020202020204" pitchFamily="34" charset="0"/>
                        </a:rPr>
                        <a:t>an increasing range of books</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lnSpc>
                          <a:spcPct val="107000"/>
                        </a:lnSpc>
                        <a:spcAft>
                          <a:spcPts val="800"/>
                        </a:spcAft>
                      </a:pPr>
                      <a:r>
                        <a:rPr lang="en-US" sz="800" dirty="0" smtClean="0">
                          <a:solidFill>
                            <a:schemeClr val="tx1"/>
                          </a:solidFill>
                          <a:latin typeface="Century Gothic" panose="020B0502020202020204" pitchFamily="34" charset="0"/>
                        </a:rPr>
                        <a:t>- Making </a:t>
                      </a:r>
                      <a:r>
                        <a:rPr lang="en-US" sz="800" dirty="0">
                          <a:solidFill>
                            <a:schemeClr val="tx1"/>
                          </a:solidFill>
                          <a:latin typeface="Century Gothic" panose="020B0502020202020204" pitchFamily="34" charset="0"/>
                        </a:rPr>
                        <a:t>up stories with themselves as the main </a:t>
                      </a:r>
                      <a:r>
                        <a:rPr lang="en-US" sz="800" dirty="0" smtClean="0">
                          <a:solidFill>
                            <a:schemeClr val="tx1"/>
                          </a:solidFill>
                          <a:latin typeface="Century Gothic" panose="020B0502020202020204" pitchFamily="34" charset="0"/>
                        </a:rPr>
                        <a:t>character</a:t>
                      </a:r>
                      <a:r>
                        <a:rPr lang="en-US" sz="800" baseline="0" dirty="0" smtClean="0">
                          <a:solidFill>
                            <a:schemeClr val="tx1"/>
                          </a:solidFill>
                          <a:latin typeface="Century Gothic" panose="020B0502020202020204" pitchFamily="34" charset="0"/>
                        </a:rPr>
                        <a:t>                                      - </a:t>
                      </a:r>
                      <a:r>
                        <a:rPr lang="en-US" sz="800" dirty="0" smtClean="0">
                          <a:solidFill>
                            <a:schemeClr val="tx1"/>
                          </a:solidFill>
                          <a:latin typeface="Century Gothic" panose="020B0502020202020204" pitchFamily="34" charset="0"/>
                        </a:rPr>
                        <a:t>Encourage </a:t>
                      </a:r>
                      <a:r>
                        <a:rPr lang="en-US" sz="800" dirty="0">
                          <a:solidFill>
                            <a:schemeClr val="tx1"/>
                          </a:solidFill>
                          <a:latin typeface="Century Gothic" panose="020B0502020202020204" pitchFamily="34" charset="0"/>
                        </a:rPr>
                        <a:t>children to record stories through picture drawing/mark </a:t>
                      </a:r>
                      <a:r>
                        <a:rPr lang="en-US" sz="800" dirty="0" smtClean="0">
                          <a:solidFill>
                            <a:schemeClr val="tx1"/>
                          </a:solidFill>
                          <a:latin typeface="Century Gothic" panose="020B0502020202020204" pitchFamily="34" charset="0"/>
                        </a:rPr>
                        <a:t>making </a:t>
                      </a:r>
                      <a:r>
                        <a:rPr lang="en-US" sz="800" baseline="0" dirty="0">
                          <a:solidFill>
                            <a:schemeClr val="tx1"/>
                          </a:solidFill>
                          <a:latin typeface="Century Gothic" panose="020B0502020202020204" pitchFamily="34" charset="0"/>
                        </a:rPr>
                        <a:t> </a:t>
                      </a:r>
                      <a:r>
                        <a:rPr lang="en-US" sz="800" baseline="0" dirty="0" smtClean="0">
                          <a:solidFill>
                            <a:schemeClr val="tx1"/>
                          </a:solidFill>
                          <a:latin typeface="Century Gothic" panose="020B0502020202020204" pitchFamily="34" charset="0"/>
                        </a:rPr>
                        <a:t>              - </a:t>
                      </a:r>
                      <a:r>
                        <a:rPr lang="en-US" sz="800" dirty="0" smtClean="0">
                          <a:latin typeface="Century Gothic" panose="020B0502020202020204" pitchFamily="34" charset="0"/>
                        </a:rPr>
                        <a:t>Read </a:t>
                      </a:r>
                      <a:r>
                        <a:rPr lang="en-US" sz="800" dirty="0">
                          <a:latin typeface="Century Gothic" panose="020B0502020202020204" pitchFamily="34" charset="0"/>
                        </a:rPr>
                        <a:t>simple phrases </a:t>
                      </a:r>
                      <a:r>
                        <a:rPr lang="en-US" sz="800" dirty="0" smtClean="0">
                          <a:latin typeface="Century Gothic" panose="020B0502020202020204" pitchFamily="34" charset="0"/>
                        </a:rPr>
                        <a:t>&amp;</a:t>
                      </a:r>
                      <a:r>
                        <a:rPr lang="en-US" sz="800" baseline="0" dirty="0" smtClean="0">
                          <a:latin typeface="Century Gothic" panose="020B0502020202020204" pitchFamily="34" charset="0"/>
                        </a:rPr>
                        <a:t> </a:t>
                      </a:r>
                      <a:r>
                        <a:rPr lang="en-US" sz="800" dirty="0" smtClean="0">
                          <a:latin typeface="Century Gothic" panose="020B0502020202020204" pitchFamily="34" charset="0"/>
                        </a:rPr>
                        <a:t>sentences </a:t>
                      </a:r>
                      <a:r>
                        <a:rPr lang="en-US" sz="800" dirty="0">
                          <a:latin typeface="Century Gothic" panose="020B0502020202020204" pitchFamily="34" charset="0"/>
                        </a:rPr>
                        <a:t>made up of words with known letter–sound correspondences </a:t>
                      </a:r>
                      <a:r>
                        <a:rPr lang="en-US" sz="800" dirty="0" smtClean="0">
                          <a:latin typeface="Century Gothic" panose="020B0502020202020204" pitchFamily="34" charset="0"/>
                        </a:rPr>
                        <a:t>&amp;, </a:t>
                      </a:r>
                      <a:r>
                        <a:rPr lang="en-US" sz="800" dirty="0">
                          <a:latin typeface="Century Gothic" panose="020B0502020202020204" pitchFamily="34" charset="0"/>
                        </a:rPr>
                        <a:t>where necessary, a few exception </a:t>
                      </a:r>
                      <a:r>
                        <a:rPr lang="en-US" sz="800" dirty="0" smtClean="0">
                          <a:latin typeface="Century Gothic" panose="020B0502020202020204" pitchFamily="34" charset="0"/>
                        </a:rPr>
                        <a:t>words</a:t>
                      </a:r>
                      <a:r>
                        <a:rPr lang="en-US" sz="800" baseline="0" dirty="0" smtClean="0">
                          <a:latin typeface="Century Gothic" panose="020B0502020202020204" pitchFamily="34" charset="0"/>
                        </a:rPr>
                        <a:t>                                             - </a:t>
                      </a:r>
                      <a:r>
                        <a:rPr lang="en-US" sz="800" dirty="0" smtClean="0">
                          <a:latin typeface="Century Gothic" panose="020B0502020202020204" pitchFamily="34" charset="0"/>
                        </a:rPr>
                        <a:t>Read </a:t>
                      </a:r>
                      <a:r>
                        <a:rPr lang="en-US" sz="800" dirty="0">
                          <a:latin typeface="Century Gothic" panose="020B0502020202020204" pitchFamily="34" charset="0"/>
                        </a:rPr>
                        <a:t>a few common exception words matched to </a:t>
                      </a:r>
                      <a:r>
                        <a:rPr lang="en-US" sz="800" dirty="0" err="1" smtClean="0">
                          <a:latin typeface="Century Gothic" panose="020B0502020202020204" pitchFamily="34" charset="0"/>
                        </a:rPr>
                        <a:t>RWInc</a:t>
                      </a:r>
                      <a:r>
                        <a:rPr lang="en-US" sz="800" baseline="0" dirty="0" smtClean="0">
                          <a:latin typeface="Century Gothic" panose="020B0502020202020204" pitchFamily="34" charset="0"/>
                        </a:rPr>
                        <a:t>                                           - </a:t>
                      </a:r>
                      <a:r>
                        <a:rPr lang="en-US" sz="800" dirty="0" smtClean="0">
                          <a:latin typeface="Century Gothic" panose="020B0502020202020204" pitchFamily="34" charset="0"/>
                        </a:rPr>
                        <a:t>Make </a:t>
                      </a:r>
                      <a:r>
                        <a:rPr lang="en-US" sz="800" dirty="0">
                          <a:latin typeface="Century Gothic" panose="020B0502020202020204" pitchFamily="34" charset="0"/>
                        </a:rPr>
                        <a:t>the books available for children to share at school and at </a:t>
                      </a:r>
                      <a:r>
                        <a:rPr lang="en-US" sz="800" dirty="0" smtClean="0">
                          <a:latin typeface="Century Gothic" panose="020B0502020202020204" pitchFamily="34" charset="0"/>
                        </a:rPr>
                        <a:t>home</a:t>
                      </a:r>
                      <a:r>
                        <a:rPr lang="en-US" sz="800" baseline="0" dirty="0" smtClean="0">
                          <a:latin typeface="Century Gothic" panose="020B0502020202020204" pitchFamily="34" charset="0"/>
                        </a:rPr>
                        <a:t>                                       - </a:t>
                      </a:r>
                      <a:r>
                        <a:rPr lang="en-US" sz="800" dirty="0" smtClean="0">
                          <a:latin typeface="Century Gothic" panose="020B0502020202020204" pitchFamily="34" charset="0"/>
                        </a:rPr>
                        <a:t>Avoid </a:t>
                      </a:r>
                      <a:r>
                        <a:rPr lang="en-US" sz="800" dirty="0">
                          <a:latin typeface="Century Gothic" panose="020B0502020202020204" pitchFamily="34" charset="0"/>
                        </a:rPr>
                        <a:t>asking children to read books at home they cannot yet read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indent="0" algn="l">
                        <a:lnSpc>
                          <a:spcPct val="100000"/>
                        </a:lnSpc>
                        <a:spcAft>
                          <a:spcPts val="800"/>
                        </a:spcAft>
                        <a:buFontTx/>
                        <a:buNone/>
                      </a:pPr>
                      <a:r>
                        <a:rPr lang="en-US" sz="800" dirty="0" smtClean="0">
                          <a:solidFill>
                            <a:schemeClr val="tx1"/>
                          </a:solidFill>
                          <a:latin typeface="Century Gothic" panose="020B0502020202020204" pitchFamily="34" charset="0"/>
                        </a:rPr>
                        <a:t>- Information leaflets / </a:t>
                      </a:r>
                      <a:r>
                        <a:rPr lang="en-US" sz="800" dirty="0" err="1" smtClean="0">
                          <a:solidFill>
                            <a:schemeClr val="tx1"/>
                          </a:solidFill>
                          <a:latin typeface="Century Gothic" panose="020B0502020202020204" pitchFamily="34" charset="0"/>
                        </a:rPr>
                        <a:t>factfiles</a:t>
                      </a:r>
                      <a:r>
                        <a:rPr lang="en-US" sz="800" baseline="0" dirty="0" smtClean="0">
                          <a:solidFill>
                            <a:schemeClr val="tx1"/>
                          </a:solidFill>
                          <a:latin typeface="Century Gothic" panose="020B0502020202020204" pitchFamily="34" charset="0"/>
                        </a:rPr>
                        <a:t> </a:t>
                      </a:r>
                      <a:r>
                        <a:rPr lang="en-US" sz="800" dirty="0" smtClean="0">
                          <a:solidFill>
                            <a:schemeClr val="tx1"/>
                          </a:solidFill>
                          <a:latin typeface="Century Gothic" panose="020B0502020202020204" pitchFamily="34" charset="0"/>
                        </a:rPr>
                        <a:t>about farm animals</a:t>
                      </a:r>
                      <a:r>
                        <a:rPr lang="en-US" sz="800" baseline="0" dirty="0" smtClean="0">
                          <a:solidFill>
                            <a:schemeClr val="tx1"/>
                          </a:solidFill>
                          <a:latin typeface="Century Gothic" panose="020B0502020202020204" pitchFamily="34" charset="0"/>
                        </a:rPr>
                        <a:t>                    - Label aerial view   of the farm, parts of a tractor               - List farm animals and their young                                           - </a:t>
                      </a:r>
                      <a:r>
                        <a:rPr lang="en-US" sz="800" dirty="0" smtClean="0">
                          <a:latin typeface="Century Gothic" panose="020B0502020202020204" pitchFamily="34" charset="0"/>
                        </a:rPr>
                        <a:t>Re-read </a:t>
                      </a:r>
                      <a:r>
                        <a:rPr lang="en-US" sz="800" dirty="0">
                          <a:latin typeface="Century Gothic" panose="020B0502020202020204" pitchFamily="34" charset="0"/>
                        </a:rPr>
                        <a:t>books to build up their confidence in word reading, their fluency and their </a:t>
                      </a:r>
                      <a:r>
                        <a:rPr lang="en-US" sz="800" dirty="0" smtClean="0">
                          <a:latin typeface="Century Gothic" panose="020B0502020202020204" pitchFamily="34" charset="0"/>
                        </a:rPr>
                        <a:t>understanding &amp;</a:t>
                      </a:r>
                      <a:r>
                        <a:rPr lang="en-US" sz="800" baseline="0" dirty="0" smtClean="0">
                          <a:latin typeface="Century Gothic" panose="020B0502020202020204" pitchFamily="34" charset="0"/>
                        </a:rPr>
                        <a:t> </a:t>
                      </a:r>
                      <a:r>
                        <a:rPr lang="en-US" sz="800" dirty="0" smtClean="0">
                          <a:latin typeface="Century Gothic" panose="020B0502020202020204" pitchFamily="34" charset="0"/>
                        </a:rPr>
                        <a:t>enjoyment      -</a:t>
                      </a:r>
                      <a:r>
                        <a:rPr lang="en-US" sz="800" baseline="0" dirty="0" smtClean="0">
                          <a:latin typeface="Century Gothic" panose="020B0502020202020204" pitchFamily="34" charset="0"/>
                        </a:rPr>
                        <a:t> </a:t>
                      </a:r>
                      <a:r>
                        <a:rPr lang="en-US" sz="800" dirty="0" smtClean="0">
                          <a:latin typeface="Century Gothic" panose="020B0502020202020204" pitchFamily="34" charset="0"/>
                        </a:rPr>
                        <a:t>Uses </a:t>
                      </a:r>
                      <a:r>
                        <a:rPr lang="en-US" sz="800" dirty="0">
                          <a:latin typeface="Century Gothic" panose="020B0502020202020204" pitchFamily="34" charset="0"/>
                        </a:rPr>
                        <a:t>vocabulary and forms of speech that are increasingly influenced by their experiences of </a:t>
                      </a:r>
                      <a:r>
                        <a:rPr lang="en-US" sz="800" dirty="0" smtClean="0">
                          <a:latin typeface="Century Gothic" panose="020B0502020202020204" pitchFamily="34" charset="0"/>
                        </a:rPr>
                        <a:t>books</a:t>
                      </a:r>
                      <a:r>
                        <a:rPr lang="en-US" sz="800" baseline="0" dirty="0">
                          <a:latin typeface="Century Gothic" panose="020B0502020202020204" pitchFamily="34" charset="0"/>
                        </a:rPr>
                        <a:t> </a:t>
                      </a:r>
                      <a:r>
                        <a:rPr lang="en-US" sz="800" baseline="0" dirty="0" smtClean="0">
                          <a:latin typeface="Century Gothic" panose="020B0502020202020204" pitchFamily="34" charset="0"/>
                        </a:rPr>
                        <a:t>                                      - </a:t>
                      </a:r>
                      <a:r>
                        <a:rPr lang="en-US" sz="800" dirty="0" smtClean="0">
                          <a:latin typeface="Century Gothic" panose="020B0502020202020204" pitchFamily="34" charset="0"/>
                        </a:rPr>
                        <a:t>They </a:t>
                      </a:r>
                      <a:r>
                        <a:rPr lang="en-US" sz="800" dirty="0">
                          <a:latin typeface="Century Gothic" panose="020B0502020202020204" pitchFamily="34" charset="0"/>
                        </a:rPr>
                        <a:t>develop their own </a:t>
                      </a:r>
                      <a:r>
                        <a:rPr lang="en-US" sz="800" dirty="0" smtClean="0">
                          <a:latin typeface="Century Gothic" panose="020B0502020202020204" pitchFamily="34" charset="0"/>
                        </a:rPr>
                        <a:t>narratives</a:t>
                      </a:r>
                      <a:r>
                        <a:rPr lang="en-US" sz="800" baseline="0" dirty="0" smtClean="0">
                          <a:latin typeface="Century Gothic" panose="020B0502020202020204" pitchFamily="34" charset="0"/>
                        </a:rPr>
                        <a:t> &amp; </a:t>
                      </a:r>
                      <a:r>
                        <a:rPr lang="en-US" sz="800" dirty="0" smtClean="0">
                          <a:latin typeface="Century Gothic" panose="020B0502020202020204" pitchFamily="34" charset="0"/>
                        </a:rPr>
                        <a:t>explanations </a:t>
                      </a:r>
                      <a:r>
                        <a:rPr lang="en-US" sz="800" dirty="0">
                          <a:latin typeface="Century Gothic" panose="020B0502020202020204" pitchFamily="34" charset="0"/>
                        </a:rPr>
                        <a:t>by connecting ideas or events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indent="0" algn="l">
                        <a:lnSpc>
                          <a:spcPct val="100000"/>
                        </a:lnSpc>
                        <a:spcAft>
                          <a:spcPts val="800"/>
                        </a:spcAft>
                        <a:buFontTx/>
                        <a:buNone/>
                      </a:pP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Stories </a:t>
                      </a:r>
                      <a:r>
                        <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from other cultures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&amp;</a:t>
                      </a:r>
                      <a:r>
                        <a:rPr lang="en-US" sz="80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traditions </a:t>
                      </a:r>
                      <a:r>
                        <a:rPr lang="en-US" sz="800" baseline="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a:t>
                      </a:r>
                      <a:r>
                        <a:rPr lang="en-US" sz="80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 </a:t>
                      </a:r>
                      <a:r>
                        <a:rPr lang="en-US" sz="800" dirty="0" smtClean="0">
                          <a:latin typeface="Century Gothic" panose="020B0502020202020204" pitchFamily="34" charset="0"/>
                        </a:rPr>
                        <a:t>Retell </a:t>
                      </a:r>
                      <a:r>
                        <a:rPr lang="en-US" sz="800" dirty="0">
                          <a:latin typeface="Century Gothic" panose="020B0502020202020204" pitchFamily="34" charset="0"/>
                        </a:rPr>
                        <a:t>a story with </a:t>
                      </a:r>
                      <a:r>
                        <a:rPr lang="en-US" sz="800" dirty="0" smtClean="0">
                          <a:latin typeface="Century Gothic" panose="020B0502020202020204" pitchFamily="34" charset="0"/>
                        </a:rPr>
                        <a:t>actions</a:t>
                      </a:r>
                      <a:r>
                        <a:rPr lang="en-US" sz="800" baseline="0" dirty="0" smtClean="0">
                          <a:latin typeface="Century Gothic" panose="020B0502020202020204" pitchFamily="34" charset="0"/>
                        </a:rPr>
                        <a:t> &amp; </a:t>
                      </a:r>
                      <a:r>
                        <a:rPr lang="en-US" sz="800" dirty="0" smtClean="0">
                          <a:latin typeface="Century Gothic" panose="020B0502020202020204" pitchFamily="34" charset="0"/>
                        </a:rPr>
                        <a:t> </a:t>
                      </a:r>
                      <a:r>
                        <a:rPr lang="en-US" sz="800" dirty="0">
                          <a:latin typeface="Century Gothic" panose="020B0502020202020204" pitchFamily="34" charset="0"/>
                        </a:rPr>
                        <a:t>/ or picture prompts as part of a </a:t>
                      </a:r>
                      <a:r>
                        <a:rPr lang="en-US" sz="800" dirty="0" smtClean="0">
                          <a:latin typeface="Century Gothic" panose="020B0502020202020204" pitchFamily="34" charset="0"/>
                        </a:rPr>
                        <a:t>group</a:t>
                      </a:r>
                      <a:r>
                        <a:rPr lang="en-US" sz="800" baseline="0" dirty="0" smtClean="0">
                          <a:latin typeface="Century Gothic" panose="020B0502020202020204" pitchFamily="34" charset="0"/>
                        </a:rPr>
                        <a:t>                                           - </a:t>
                      </a:r>
                      <a:r>
                        <a:rPr lang="en-US" sz="800" dirty="0" smtClean="0">
                          <a:latin typeface="Century Gothic" panose="020B0502020202020204" pitchFamily="34" charset="0"/>
                        </a:rPr>
                        <a:t>Use </a:t>
                      </a:r>
                      <a:r>
                        <a:rPr lang="en-US" sz="800" dirty="0">
                          <a:latin typeface="Century Gothic" panose="020B0502020202020204" pitchFamily="34" charset="0"/>
                        </a:rPr>
                        <a:t>story language when acting out a </a:t>
                      </a:r>
                      <a:r>
                        <a:rPr lang="en-US" sz="800" dirty="0" smtClean="0">
                          <a:latin typeface="Century Gothic" panose="020B0502020202020204" pitchFamily="34" charset="0"/>
                        </a:rPr>
                        <a:t>narrative</a:t>
                      </a:r>
                      <a:r>
                        <a:rPr lang="en-US" sz="800" baseline="0" dirty="0" smtClean="0">
                          <a:latin typeface="Century Gothic" panose="020B0502020202020204" pitchFamily="34" charset="0"/>
                        </a:rPr>
                        <a:t>                 - </a:t>
                      </a:r>
                      <a:r>
                        <a:rPr lang="en-US" sz="800" dirty="0" smtClean="0">
                          <a:latin typeface="Century Gothic" panose="020B0502020202020204" pitchFamily="34" charset="0"/>
                        </a:rPr>
                        <a:t>Rhyming words.</a:t>
                      </a:r>
                      <a:r>
                        <a:rPr lang="en-US" sz="800" baseline="0" dirty="0" smtClean="0">
                          <a:latin typeface="Century Gothic" panose="020B0502020202020204" pitchFamily="34" charset="0"/>
                        </a:rPr>
                        <a:t>                         -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Parents </a:t>
                      </a:r>
                      <a:r>
                        <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stories</a:t>
                      </a:r>
                      <a:r>
                        <a:rPr lang="en-US" sz="80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 </a:t>
                      </a:r>
                      <a:r>
                        <a:rPr lang="en-US" sz="800" dirty="0" smtClean="0">
                          <a:latin typeface="Century Gothic" panose="020B0502020202020204" pitchFamily="34" charset="0"/>
                        </a:rPr>
                        <a:t> Can </a:t>
                      </a:r>
                      <a:r>
                        <a:rPr lang="en-US" sz="800" dirty="0">
                          <a:latin typeface="Century Gothic" panose="020B0502020202020204" pitchFamily="34" charset="0"/>
                        </a:rPr>
                        <a:t>explain the main events of a </a:t>
                      </a:r>
                      <a:r>
                        <a:rPr lang="en-US" sz="800" dirty="0" smtClean="0">
                          <a:latin typeface="Century Gothic" panose="020B0502020202020204" pitchFamily="34" charset="0"/>
                        </a:rPr>
                        <a:t>story                                         </a:t>
                      </a:r>
                      <a:r>
                        <a:rPr lang="en-US" sz="800" dirty="0">
                          <a:latin typeface="Century Gothic" panose="020B0502020202020204" pitchFamily="34" charset="0"/>
                        </a:rPr>
                        <a:t>- Can draw pictures of characters/ event / setting in a </a:t>
                      </a:r>
                      <a:r>
                        <a:rPr lang="en-US" sz="800" dirty="0" smtClean="0">
                          <a:latin typeface="Century Gothic" panose="020B0502020202020204" pitchFamily="34" charset="0"/>
                        </a:rPr>
                        <a:t>story</a:t>
                      </a:r>
                      <a:r>
                        <a:rPr lang="en-US" sz="800" baseline="0" dirty="0" smtClean="0">
                          <a:latin typeface="Century Gothic" panose="020B0502020202020204" pitchFamily="34" charset="0"/>
                        </a:rPr>
                        <a:t>                                               - </a:t>
                      </a:r>
                      <a:r>
                        <a:rPr lang="en-US" sz="800" dirty="0" smtClean="0">
                          <a:latin typeface="Century Gothic" panose="020B0502020202020204" pitchFamily="34" charset="0"/>
                        </a:rPr>
                        <a:t>May </a:t>
                      </a:r>
                      <a:r>
                        <a:rPr lang="en-US" sz="800" dirty="0">
                          <a:latin typeface="Century Gothic" panose="020B0502020202020204" pitchFamily="34" charset="0"/>
                        </a:rPr>
                        <a:t>include labels, sentences or </a:t>
                      </a:r>
                      <a:r>
                        <a:rPr lang="en-US" sz="800" dirty="0" smtClean="0">
                          <a:latin typeface="Century Gothic" panose="020B0502020202020204" pitchFamily="34" charset="0"/>
                        </a:rPr>
                        <a:t>captions</a:t>
                      </a:r>
                      <a:r>
                        <a:rPr lang="en-US" sz="800" baseline="0" dirty="0">
                          <a:solidFill>
                            <a:schemeClr val="tx1"/>
                          </a:solidFill>
                          <a:effectLst/>
                          <a:latin typeface="Century Gothic" panose="020B0502020202020204" pitchFamily="34" charset="0"/>
                          <a:cs typeface="Amatic SC" panose="00000500000000000000" pitchFamily="2" charset="-79"/>
                        </a:rPr>
                        <a:t> </a:t>
                      </a:r>
                      <a:r>
                        <a:rPr lang="en-US" sz="800" baseline="0" dirty="0" smtClean="0">
                          <a:solidFill>
                            <a:schemeClr val="tx1"/>
                          </a:solidFill>
                          <a:effectLst/>
                          <a:latin typeface="Century Gothic" panose="020B0502020202020204" pitchFamily="34" charset="0"/>
                          <a:cs typeface="Amatic SC" panose="00000500000000000000" pitchFamily="2" charset="-79"/>
                        </a:rPr>
                        <a:t>                                 -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Role </a:t>
                      </a:r>
                      <a:r>
                        <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play area – book characters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 Family Fact book</a:t>
                      </a:r>
                      <a:endPar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0" indent="0" algn="l">
                        <a:lnSpc>
                          <a:spcPct val="100000"/>
                        </a:lnSpc>
                        <a:spcAft>
                          <a:spcPts val="800"/>
                        </a:spcAft>
                        <a:buFontTx/>
                        <a:buNone/>
                      </a:pPr>
                      <a:endPar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l">
                        <a:lnSpc>
                          <a:spcPct val="100000"/>
                        </a:lnSpc>
                        <a:spcAft>
                          <a:spcPts val="800"/>
                        </a:spcAft>
                      </a:pPr>
                      <a:r>
                        <a:rPr lang="en-US" sz="800" dirty="0" smtClean="0">
                          <a:latin typeface="Century Gothic" panose="020B0502020202020204" pitchFamily="34" charset="0"/>
                        </a:rPr>
                        <a:t>- Can </a:t>
                      </a:r>
                      <a:r>
                        <a:rPr lang="en-US" sz="800" dirty="0">
                          <a:latin typeface="Century Gothic" panose="020B0502020202020204" pitchFamily="34" charset="0"/>
                        </a:rPr>
                        <a:t>draw pictures of characters/ event / setting in a </a:t>
                      </a:r>
                      <a:r>
                        <a:rPr lang="en-US" sz="800" dirty="0" smtClean="0">
                          <a:latin typeface="Century Gothic" panose="020B0502020202020204" pitchFamily="34" charset="0"/>
                        </a:rPr>
                        <a:t>story</a:t>
                      </a:r>
                      <a:r>
                        <a:rPr lang="en-US" sz="800" baseline="0" dirty="0">
                          <a:solidFill>
                            <a:schemeClr val="tx1"/>
                          </a:solidFill>
                          <a:effectLst/>
                          <a:latin typeface="Century Gothic" panose="020B0502020202020204" pitchFamily="34" charset="0"/>
                          <a:cs typeface="Amatic SC" panose="00000500000000000000" pitchFamily="2" charset="-79"/>
                        </a:rPr>
                        <a:t> </a:t>
                      </a:r>
                      <a:r>
                        <a:rPr lang="en-US" sz="800" baseline="0" dirty="0" smtClean="0">
                          <a:solidFill>
                            <a:schemeClr val="tx1"/>
                          </a:solidFill>
                          <a:effectLst/>
                          <a:latin typeface="Century Gothic" panose="020B0502020202020204" pitchFamily="34" charset="0"/>
                          <a:cs typeface="Amatic SC" panose="00000500000000000000" pitchFamily="2" charset="-79"/>
                        </a:rPr>
                        <a:t>                                             - </a:t>
                      </a:r>
                      <a:r>
                        <a:rPr lang="en-US" sz="800" dirty="0" smtClean="0">
                          <a:latin typeface="Century Gothic" panose="020B0502020202020204" pitchFamily="34" charset="0"/>
                        </a:rPr>
                        <a:t>Listen </a:t>
                      </a:r>
                      <a:r>
                        <a:rPr lang="en-US" sz="800" dirty="0">
                          <a:latin typeface="Century Gothic" panose="020B0502020202020204" pitchFamily="34" charset="0"/>
                        </a:rPr>
                        <a:t>to stories, accurately anticipating key events &amp; respond to what they hear with relevant comments, </a:t>
                      </a:r>
                      <a:r>
                        <a:rPr lang="en-US" sz="800" dirty="0" smtClean="0">
                          <a:latin typeface="Century Gothic" panose="020B0502020202020204" pitchFamily="34" charset="0"/>
                        </a:rPr>
                        <a:t>questions</a:t>
                      </a:r>
                      <a:r>
                        <a:rPr lang="en-US" sz="800" baseline="0" dirty="0" smtClean="0">
                          <a:latin typeface="Century Gothic" panose="020B0502020202020204" pitchFamily="34" charset="0"/>
                        </a:rPr>
                        <a:t> &amp; </a:t>
                      </a:r>
                      <a:r>
                        <a:rPr lang="en-US" sz="800" dirty="0" smtClean="0">
                          <a:latin typeface="Century Gothic" panose="020B0502020202020204" pitchFamily="34" charset="0"/>
                        </a:rPr>
                        <a:t>reactions                                 </a:t>
                      </a:r>
                      <a:r>
                        <a:rPr lang="en-US" sz="800" baseline="0" dirty="0" smtClean="0">
                          <a:latin typeface="Century Gothic" panose="020B0502020202020204" pitchFamily="34" charset="0"/>
                        </a:rPr>
                        <a:t> - </a:t>
                      </a:r>
                      <a:r>
                        <a:rPr lang="en-US" sz="800" dirty="0" smtClean="0">
                          <a:latin typeface="Century Gothic" panose="020B0502020202020204" pitchFamily="34" charset="0"/>
                        </a:rPr>
                        <a:t>Make predictions       </a:t>
                      </a:r>
                      <a:r>
                        <a:rPr lang="en-US" sz="800" baseline="0" dirty="0" smtClean="0">
                          <a:latin typeface="Century Gothic" panose="020B0502020202020204" pitchFamily="34" charset="0"/>
                        </a:rPr>
                        <a:t>                - </a:t>
                      </a:r>
                      <a:r>
                        <a:rPr lang="en-US" sz="800" dirty="0" smtClean="0">
                          <a:latin typeface="Century Gothic" panose="020B0502020202020204" pitchFamily="34" charset="0"/>
                        </a:rPr>
                        <a:t>Beginning </a:t>
                      </a:r>
                      <a:r>
                        <a:rPr lang="en-US" sz="800" dirty="0">
                          <a:latin typeface="Century Gothic" panose="020B0502020202020204" pitchFamily="34" charset="0"/>
                        </a:rPr>
                        <a:t>to understand that a non-fiction is a non-story- it gives information </a:t>
                      </a:r>
                      <a:r>
                        <a:rPr lang="en-US" sz="800" dirty="0" smtClean="0">
                          <a:latin typeface="Century Gothic" panose="020B0502020202020204" pitchFamily="34" charset="0"/>
                        </a:rPr>
                        <a:t>instead           - Fiction </a:t>
                      </a:r>
                      <a:r>
                        <a:rPr lang="en-US" sz="800" dirty="0">
                          <a:latin typeface="Century Gothic" panose="020B0502020202020204" pitchFamily="34" charset="0"/>
                        </a:rPr>
                        <a:t>means </a:t>
                      </a:r>
                      <a:r>
                        <a:rPr lang="en-US" sz="800" dirty="0" smtClean="0">
                          <a:latin typeface="Century Gothic" panose="020B0502020202020204" pitchFamily="34" charset="0"/>
                        </a:rPr>
                        <a:t>story</a:t>
                      </a:r>
                      <a:r>
                        <a:rPr lang="en-US" sz="800" baseline="0" dirty="0" smtClean="0">
                          <a:latin typeface="Century Gothic" panose="020B0502020202020204" pitchFamily="34" charset="0"/>
                        </a:rPr>
                        <a:t>                    </a:t>
                      </a:r>
                      <a:r>
                        <a:rPr lang="en-US" sz="800" dirty="0" smtClean="0">
                          <a:latin typeface="Century Gothic" panose="020B0502020202020204" pitchFamily="34" charset="0"/>
                        </a:rPr>
                        <a:t>- </a:t>
                      </a:r>
                      <a:r>
                        <a:rPr lang="en-US" sz="800" dirty="0">
                          <a:latin typeface="Century Gothic" panose="020B0502020202020204" pitchFamily="34" charset="0"/>
                        </a:rPr>
                        <a:t>Can point to front cover, back cover, spine, blurb, illustration, illustrator, </a:t>
                      </a:r>
                      <a:r>
                        <a:rPr lang="en-US" sz="800" dirty="0" smtClean="0">
                          <a:latin typeface="Century Gothic" panose="020B0502020202020204" pitchFamily="34" charset="0"/>
                        </a:rPr>
                        <a:t>author</a:t>
                      </a:r>
                      <a:r>
                        <a:rPr lang="en-US" sz="800" baseline="0" dirty="0" smtClean="0">
                          <a:latin typeface="Century Gothic" panose="020B0502020202020204" pitchFamily="34" charset="0"/>
                        </a:rPr>
                        <a:t> &amp; </a:t>
                      </a:r>
                      <a:r>
                        <a:rPr lang="en-US" sz="800" dirty="0" smtClean="0">
                          <a:latin typeface="Century Gothic" panose="020B0502020202020204" pitchFamily="34" charset="0"/>
                        </a:rPr>
                        <a:t> title                                               </a:t>
                      </a:r>
                      <a:r>
                        <a:rPr lang="en-US" sz="800" baseline="0" dirty="0" smtClean="0">
                          <a:latin typeface="Century Gothic" panose="020B0502020202020204" pitchFamily="34" charset="0"/>
                        </a:rPr>
                        <a:t> - </a:t>
                      </a:r>
                      <a:r>
                        <a:rPr lang="en-US"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Sort </a:t>
                      </a:r>
                      <a:r>
                        <a:rPr lang="en-US"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books into categories. </a:t>
                      </a: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663662612"/>
                  </a:ext>
                </a:extLst>
              </a:tr>
              <a:tr h="2147909">
                <a:tc vMerge="1">
                  <a:txBody>
                    <a:bodyPr/>
                    <a:lstStyle/>
                    <a:p>
                      <a:pPr algn="ctr"/>
                      <a:r>
                        <a:rPr lang="en-US" sz="3600" b="0" dirty="0">
                          <a:latin typeface="Amatic SC" panose="00000500000000000000" pitchFamily="2" charset="-79"/>
                          <a:cs typeface="Amatic SC" panose="00000500000000000000" pitchFamily="2" charset="-79"/>
                        </a:rPr>
                        <a:t>Word Reading </a:t>
                      </a:r>
                      <a:endParaRPr lang="en-GB" sz="36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l"/>
                      <a:r>
                        <a:rPr lang="en-GB" sz="800" b="1" kern="1200" dirty="0">
                          <a:solidFill>
                            <a:schemeClr val="tx1"/>
                          </a:solidFill>
                          <a:effectLst/>
                          <a:latin typeface="Century Gothic" panose="020B0502020202020204" pitchFamily="34" charset="0"/>
                          <a:ea typeface="+mn-ea"/>
                          <a:cs typeface="Amatic SC" panose="00000500000000000000" pitchFamily="2" charset="-79"/>
                        </a:rPr>
                        <a:t>Phonic Sounds: </a:t>
                      </a:r>
                      <a:r>
                        <a:rPr lang="en-GB" sz="800" kern="1200" dirty="0">
                          <a:solidFill>
                            <a:schemeClr val="tx1"/>
                          </a:solidFill>
                          <a:effectLst/>
                          <a:latin typeface="Century Gothic" panose="020B0502020202020204" pitchFamily="34" charset="0"/>
                          <a:ea typeface="+mn-ea"/>
                          <a:cs typeface="Amatic SC" panose="00000500000000000000" pitchFamily="2" charset="-79"/>
                        </a:rPr>
                        <a:t>RWI Set 1 whole </a:t>
                      </a:r>
                      <a:r>
                        <a:rPr lang="en-GB" sz="800" kern="1200" dirty="0" smtClean="0">
                          <a:solidFill>
                            <a:schemeClr val="tx1"/>
                          </a:solidFill>
                          <a:effectLst/>
                          <a:latin typeface="Century Gothic" panose="020B0502020202020204" pitchFamily="34" charset="0"/>
                          <a:ea typeface="+mn-ea"/>
                          <a:cs typeface="Amatic SC" panose="00000500000000000000" pitchFamily="2" charset="-79"/>
                        </a:rPr>
                        <a:t>class</a:t>
                      </a:r>
                    </a:p>
                    <a:p>
                      <a:pPr algn="l"/>
                      <a:endParaRPr lang="en-GB" sz="800" kern="1200" dirty="0">
                        <a:solidFill>
                          <a:schemeClr val="tx1"/>
                        </a:solidFill>
                        <a:effectLst/>
                        <a:latin typeface="Century Gothic" panose="020B0502020202020204" pitchFamily="34" charset="0"/>
                        <a:ea typeface="+mn-ea"/>
                        <a:cs typeface="Amatic SC" panose="00000500000000000000" pitchFamily="2" charset="-79"/>
                      </a:endParaRPr>
                    </a:p>
                    <a:p>
                      <a:pPr algn="l"/>
                      <a:r>
                        <a:rPr lang="en-GB" sz="800" b="1" kern="1200" dirty="0">
                          <a:solidFill>
                            <a:schemeClr val="tx1"/>
                          </a:solidFill>
                          <a:effectLst/>
                          <a:latin typeface="Century Gothic" panose="020B0502020202020204" pitchFamily="34" charset="0"/>
                          <a:ea typeface="+mn-ea"/>
                          <a:cs typeface="Amatic SC" panose="00000500000000000000" pitchFamily="2" charset="-79"/>
                        </a:rPr>
                        <a:t>Reading: </a:t>
                      </a:r>
                      <a:r>
                        <a:rPr lang="en-GB" sz="800" kern="1200" dirty="0">
                          <a:solidFill>
                            <a:schemeClr val="tx1"/>
                          </a:solidFill>
                          <a:effectLst/>
                          <a:latin typeface="Century Gothic" panose="020B0502020202020204" pitchFamily="34" charset="0"/>
                          <a:ea typeface="+mn-ea"/>
                          <a:cs typeface="Amatic SC" panose="00000500000000000000" pitchFamily="2" charset="-79"/>
                        </a:rPr>
                        <a:t>Initial sounds, oral blending, CVC sounds, reciting know stories, listening to stories with attention and recall.</a:t>
                      </a:r>
                    </a:p>
                    <a:p>
                      <a:pPr algn="l"/>
                      <a:r>
                        <a:rPr lang="en-US" sz="800" dirty="0" smtClean="0">
                          <a:solidFill>
                            <a:schemeClr val="tx1"/>
                          </a:solidFill>
                          <a:latin typeface="Century Gothic" panose="020B0502020202020204" pitchFamily="34" charset="0"/>
                        </a:rPr>
                        <a:t>- Help </a:t>
                      </a:r>
                      <a:r>
                        <a:rPr lang="en-US" sz="800" dirty="0">
                          <a:solidFill>
                            <a:schemeClr val="tx1"/>
                          </a:solidFill>
                          <a:latin typeface="Century Gothic" panose="020B0502020202020204" pitchFamily="34" charset="0"/>
                        </a:rPr>
                        <a:t>children to read the sounds speedily. This will make sound-blending easier</a:t>
                      </a:r>
                    </a:p>
                    <a:p>
                      <a:pPr algn="l"/>
                      <a:r>
                        <a:rPr lang="en-US" sz="800" dirty="0">
                          <a:latin typeface="Century Gothic" panose="020B0502020202020204" pitchFamily="34" charset="0"/>
                        </a:rPr>
                        <a:t>Listen to children read aloud, ensuring books are consistent with their developing phonic knowledge</a:t>
                      </a:r>
                      <a:endParaRPr lang="en-GB" sz="800" kern="1200" dirty="0">
                        <a:solidFill>
                          <a:schemeClr val="tx1"/>
                        </a:solidFill>
                        <a:effectLst/>
                        <a:latin typeface="Century Gothic" panose="020B0502020202020204" pitchFamily="34" charset="0"/>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lnSpc>
                          <a:spcPct val="100000"/>
                        </a:lnSpc>
                        <a:spcAft>
                          <a:spcPts val="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Phonic Sounds: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RWI </a:t>
                      </a:r>
                    </a:p>
                    <a:p>
                      <a:pPr algn="l">
                        <a:lnSpc>
                          <a:spcPct val="100000"/>
                        </a:lnSpc>
                        <a:spcAft>
                          <a:spcPts val="0"/>
                        </a:spcAft>
                      </a:pP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Differentiated </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groups</a:t>
                      </a:r>
                    </a:p>
                    <a:p>
                      <a:pPr algn="l">
                        <a:lnSpc>
                          <a:spcPct val="100000"/>
                        </a:lnSpc>
                        <a:spcAft>
                          <a:spcPts val="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80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Blending CVC sounds, rhyming, alliteration, knows that print is read from left to right. Spotting diagraphs in words. </a:t>
                      </a:r>
                    </a:p>
                    <a:p>
                      <a:pPr algn="l">
                        <a:lnSpc>
                          <a:spcPct val="100000"/>
                        </a:lnSpc>
                        <a:spcAft>
                          <a:spcPts val="800"/>
                        </a:spcAft>
                      </a:pPr>
                      <a:r>
                        <a:rPr lang="en-US" sz="800" dirty="0" smtClean="0">
                          <a:latin typeface="Century Gothic" panose="020B0502020202020204" pitchFamily="34" charset="0"/>
                        </a:rPr>
                        <a:t>- Show </a:t>
                      </a:r>
                      <a:r>
                        <a:rPr lang="en-US" sz="800" dirty="0">
                          <a:latin typeface="Century Gothic" panose="020B0502020202020204" pitchFamily="34" charset="0"/>
                        </a:rPr>
                        <a:t>children how to touch each finger as they say each sound. For exception words such as ‘the’ and ‘said’, help children identify the sound that is tricky to spell. </a:t>
                      </a: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l">
                        <a:lnSpc>
                          <a:spcPct val="100000"/>
                        </a:lnSpc>
                        <a:spcAft>
                          <a:spcPts val="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Phonic Sounds: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RWI </a:t>
                      </a:r>
                    </a:p>
                    <a:p>
                      <a:pPr algn="l">
                        <a:lnSpc>
                          <a:spcPct val="100000"/>
                        </a:lnSpc>
                        <a:spcAft>
                          <a:spcPts val="0"/>
                        </a:spcAft>
                      </a:pP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Differentiated groups / Ditties </a:t>
                      </a:r>
                      <a:endPar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80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Rhyming strings, common theme in traditional tales, identifying characters and settings.</a:t>
                      </a:r>
                    </a:p>
                    <a:p>
                      <a:pPr algn="l">
                        <a:lnSpc>
                          <a:spcPct val="100000"/>
                        </a:lnSpc>
                        <a:spcAft>
                          <a:spcPts val="800"/>
                        </a:spcAft>
                      </a:pPr>
                      <a:r>
                        <a:rPr lang="en-US" sz="800" dirty="0" smtClean="0">
                          <a:latin typeface="Century Gothic" panose="020B0502020202020204" pitchFamily="34" charset="0"/>
                        </a:rPr>
                        <a:t>- Help </a:t>
                      </a:r>
                      <a:r>
                        <a:rPr lang="en-US" sz="800" dirty="0">
                          <a:latin typeface="Century Gothic" panose="020B0502020202020204" pitchFamily="34" charset="0"/>
                        </a:rPr>
                        <a:t>children to become familiar with letter groups, such as ‘</a:t>
                      </a:r>
                      <a:r>
                        <a:rPr lang="en-US" sz="800" dirty="0" err="1">
                          <a:latin typeface="Century Gothic" panose="020B0502020202020204" pitchFamily="34" charset="0"/>
                        </a:rPr>
                        <a:t>th</a:t>
                      </a:r>
                      <a:r>
                        <a:rPr lang="en-US" sz="800" dirty="0">
                          <a:latin typeface="Century Gothic" panose="020B0502020202020204" pitchFamily="34" charset="0"/>
                        </a:rPr>
                        <a:t>’, ‘</a:t>
                      </a:r>
                      <a:r>
                        <a:rPr lang="en-US" sz="800" dirty="0" err="1">
                          <a:latin typeface="Century Gothic" panose="020B0502020202020204" pitchFamily="34" charset="0"/>
                        </a:rPr>
                        <a:t>sh</a:t>
                      </a:r>
                      <a:r>
                        <a:rPr lang="en-US" sz="800" dirty="0">
                          <a:latin typeface="Century Gothic" panose="020B0502020202020204" pitchFamily="34" charset="0"/>
                        </a:rPr>
                        <a:t>’, ‘</a:t>
                      </a:r>
                      <a:r>
                        <a:rPr lang="en-US" sz="800" dirty="0" err="1">
                          <a:latin typeface="Century Gothic" panose="020B0502020202020204" pitchFamily="34" charset="0"/>
                        </a:rPr>
                        <a:t>ch</a:t>
                      </a:r>
                      <a:r>
                        <a:rPr lang="en-US" sz="800" dirty="0">
                          <a:latin typeface="Century Gothic" panose="020B0502020202020204" pitchFamily="34" charset="0"/>
                        </a:rPr>
                        <a:t>’, ‘</a:t>
                      </a:r>
                      <a:r>
                        <a:rPr lang="en-US" sz="800" dirty="0" err="1">
                          <a:latin typeface="Century Gothic" panose="020B0502020202020204" pitchFamily="34" charset="0"/>
                        </a:rPr>
                        <a:t>ee</a:t>
                      </a:r>
                      <a:r>
                        <a:rPr lang="en-US" sz="800" dirty="0">
                          <a:latin typeface="Century Gothic" panose="020B0502020202020204" pitchFamily="34" charset="0"/>
                        </a:rPr>
                        <a:t>’ ‘or’ ‘</a:t>
                      </a:r>
                      <a:r>
                        <a:rPr lang="en-US" sz="800" dirty="0" err="1">
                          <a:latin typeface="Century Gothic" panose="020B0502020202020204" pitchFamily="34" charset="0"/>
                        </a:rPr>
                        <a:t>igh</a:t>
                      </a:r>
                      <a:r>
                        <a:rPr lang="en-US" sz="800" dirty="0">
                          <a:latin typeface="Century Gothic" panose="020B0502020202020204" pitchFamily="34" charset="0"/>
                        </a:rPr>
                        <a:t>’. </a:t>
                      </a:r>
                      <a:r>
                        <a:rPr lang="en-US" sz="800" dirty="0" smtClean="0">
                          <a:latin typeface="Century Gothic" panose="020B0502020202020204" pitchFamily="34" charset="0"/>
                        </a:rPr>
                        <a:t>- Provide </a:t>
                      </a:r>
                      <a:r>
                        <a:rPr lang="en-US" sz="800" dirty="0">
                          <a:latin typeface="Century Gothic" panose="020B0502020202020204" pitchFamily="34" charset="0"/>
                        </a:rPr>
                        <a:t>opportunities for children to read words containing familiar letter groups: ‘that’, ‘shop’, ‘chin’, ‘feet’, ‘storm’, ‘night’. </a:t>
                      </a: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l">
                        <a:lnSpc>
                          <a:spcPct val="100000"/>
                        </a:lnSpc>
                        <a:spcAft>
                          <a:spcPts val="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Phonic Sounds: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RWI </a:t>
                      </a:r>
                    </a:p>
                    <a:p>
                      <a:pPr algn="l">
                        <a:lnSpc>
                          <a:spcPct val="100000"/>
                        </a:lnSpc>
                        <a:spcAft>
                          <a:spcPts val="0"/>
                        </a:spcAft>
                      </a:pP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Differentiated groups </a:t>
                      </a:r>
                      <a:endPar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80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Story structure-beginning, middle, end. Innovating and retelling stories to an audience, non-fiction books.</a:t>
                      </a:r>
                    </a:p>
                    <a:p>
                      <a:pPr algn="l">
                        <a:lnSpc>
                          <a:spcPct val="100000"/>
                        </a:lnSpc>
                        <a:spcAft>
                          <a:spcPts val="800"/>
                        </a:spcAft>
                      </a:pPr>
                      <a:r>
                        <a:rPr lang="en-US" sz="800" dirty="0" smtClean="0">
                          <a:latin typeface="Century Gothic" panose="020B0502020202020204" pitchFamily="34" charset="0"/>
                        </a:rPr>
                        <a:t>- Listen </a:t>
                      </a:r>
                      <a:r>
                        <a:rPr lang="en-US" sz="800" dirty="0">
                          <a:latin typeface="Century Gothic" panose="020B0502020202020204" pitchFamily="34" charset="0"/>
                        </a:rPr>
                        <a:t>to children read some longer words made up of letter-sound correspondences they know: ‘rabbit’, ‘himself’, ‘jumping’. </a:t>
                      </a: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800" dirty="0" smtClean="0">
                          <a:latin typeface="Century Gothic" panose="020B0502020202020204" pitchFamily="34" charset="0"/>
                        </a:rPr>
                        <a:t>- Children </a:t>
                      </a:r>
                      <a:r>
                        <a:rPr lang="en-US" sz="800" dirty="0">
                          <a:latin typeface="Century Gothic" panose="020B0502020202020204" pitchFamily="34" charset="0"/>
                        </a:rPr>
                        <a:t>should not be required to use other strategies to work out words. </a:t>
                      </a: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l">
                        <a:lnSpc>
                          <a:spcPct val="100000"/>
                        </a:lnSpc>
                        <a:spcAft>
                          <a:spcPts val="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Phonic Sounds: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RWI </a:t>
                      </a:r>
                    </a:p>
                    <a:p>
                      <a:pPr algn="l">
                        <a:lnSpc>
                          <a:spcPct val="100000"/>
                        </a:lnSpc>
                        <a:spcAft>
                          <a:spcPts val="0"/>
                        </a:spcAft>
                      </a:pP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Differentiated groups: </a:t>
                      </a:r>
                      <a:endPar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80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Non-fiction texts, Internal </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blending,</a:t>
                      </a:r>
                      <a:r>
                        <a:rPr lang="en-GB" sz="80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n</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aming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letters of the </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alphabet,</a:t>
                      </a:r>
                      <a:r>
                        <a:rPr lang="en-GB" sz="80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d</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istinguishing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capital letters and lower case letters. </a:t>
                      </a:r>
                    </a:p>
                    <a:p>
                      <a:pPr algn="l">
                        <a:lnSpc>
                          <a:spcPct val="100000"/>
                        </a:lnSpc>
                        <a:spcAft>
                          <a:spcPts val="800"/>
                        </a:spcAft>
                      </a:pPr>
                      <a:r>
                        <a:rPr lang="en-US" sz="800" dirty="0" smtClean="0">
                          <a:latin typeface="Century Gothic" panose="020B0502020202020204" pitchFamily="34" charset="0"/>
                        </a:rPr>
                        <a:t>- Note </a:t>
                      </a:r>
                      <a:r>
                        <a:rPr lang="en-US" sz="800" dirty="0">
                          <a:latin typeface="Century Gothic" panose="020B0502020202020204" pitchFamily="34" charset="0"/>
                        </a:rPr>
                        <a:t>correspondences between letters and sounds that are unusual or that they have not yet been taught, such as ‘do’, ‘said’, ‘were’.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l">
                        <a:lnSpc>
                          <a:spcPct val="100000"/>
                        </a:lnSpc>
                        <a:spcAft>
                          <a:spcPts val="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Phonic Sounds: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RWI </a:t>
                      </a:r>
                    </a:p>
                    <a:p>
                      <a:pPr algn="l">
                        <a:lnSpc>
                          <a:spcPct val="100000"/>
                        </a:lnSpc>
                        <a:spcAft>
                          <a:spcPts val="0"/>
                        </a:spcAft>
                      </a:pP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Differentiated groups</a:t>
                      </a:r>
                    </a:p>
                    <a:p>
                      <a:pPr algn="l">
                        <a:lnSpc>
                          <a:spcPct val="100000"/>
                        </a:lnSpc>
                        <a:spcAft>
                          <a:spcPts val="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0000"/>
                        </a:lnSpc>
                        <a:spcAft>
                          <a:spcPts val="800"/>
                        </a:spcAft>
                      </a:pPr>
                      <a:r>
                        <a:rPr lang="en-GB" sz="800" b="1"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Reading simple sentences with </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fluency,</a:t>
                      </a:r>
                      <a:r>
                        <a:rPr lang="en-GB" sz="800" baseline="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r</a:t>
                      </a: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eading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CVCC and CCVC words confidently. </a:t>
                      </a:r>
                    </a:p>
                    <a:p>
                      <a:pPr algn="l">
                        <a:lnSpc>
                          <a:spcPct val="100000"/>
                        </a:lnSpc>
                        <a:spcAft>
                          <a:spcPts val="800"/>
                        </a:spcAft>
                      </a:pP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End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of term assessments</a:t>
                      </a:r>
                    </a:p>
                    <a:p>
                      <a:pPr algn="l">
                        <a:lnSpc>
                          <a:spcPct val="100000"/>
                        </a:lnSpc>
                        <a:spcAft>
                          <a:spcPts val="800"/>
                        </a:spcAft>
                      </a:pPr>
                      <a:r>
                        <a:rPr lang="en-GB" sz="800" dirty="0" smtClean="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 Transition </a:t>
                      </a:r>
                      <a:r>
                        <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rPr>
                        <a:t>work with Year 1 staff </a:t>
                      </a:r>
                    </a:p>
                    <a:p>
                      <a:pPr algn="l">
                        <a:lnSpc>
                          <a:spcPct val="100000"/>
                        </a:lnSpc>
                        <a:spcAft>
                          <a:spcPts val="80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p>
                      <a:pPr algn="l">
                        <a:lnSpc>
                          <a:spcPct val="107000"/>
                        </a:lnSpc>
                        <a:spcAft>
                          <a:spcPts val="800"/>
                        </a:spcAft>
                      </a:pPr>
                      <a:endParaRPr lang="en-GB" sz="800" dirty="0">
                        <a:solidFill>
                          <a:schemeClr val="tx1"/>
                        </a:solidFill>
                        <a:effectLst/>
                        <a:latin typeface="Century Gothic" panose="020B0502020202020204" pitchFamily="34" charset="0"/>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xmlns="" val="3474909330"/>
                  </a:ext>
                </a:extLst>
              </a:tr>
            </a:tbl>
          </a:graphicData>
        </a:graphic>
      </p:graphicFrame>
    </p:spTree>
    <p:extLst>
      <p:ext uri="{BB962C8B-B14F-4D97-AF65-F5344CB8AC3E}">
        <p14:creationId xmlns:p14="http://schemas.microsoft.com/office/powerpoint/2010/main" val="41376876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8849</TotalTime>
  <Words>8356</Words>
  <Application>Microsoft Office PowerPoint</Application>
  <PresentationFormat>Widescreen</PresentationFormat>
  <Paragraphs>978</Paragraphs>
  <Slides>14</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RM Typerighter old</vt:lpstr>
      <vt:lpstr>Calibri Light</vt:lpstr>
      <vt:lpstr>Arial</vt:lpstr>
      <vt:lpstr>Wingdings</vt:lpstr>
      <vt:lpstr>Courier New</vt:lpstr>
      <vt:lpstr>Amatic SC</vt:lpstr>
      <vt:lpstr>Adler</vt:lpstr>
      <vt:lpstr>Acumin Pro</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Underwood (Avanti Gardens)</dc:creator>
  <cp:lastModifiedBy>Mrs Lait</cp:lastModifiedBy>
  <cp:revision>189</cp:revision>
  <cp:lastPrinted>2022-06-17T10:29:21Z</cp:lastPrinted>
  <dcterms:created xsi:type="dcterms:W3CDTF">2021-06-03T07:59:39Z</dcterms:created>
  <dcterms:modified xsi:type="dcterms:W3CDTF">2022-06-17T10:29:35Z</dcterms:modified>
</cp:coreProperties>
</file>