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
  </p:notesMasterIdLst>
  <p:sldIdLst>
    <p:sldId id="256" r:id="rId2"/>
  </p:sldIdLst>
  <p:sldSz cx="12192000" cy="6858000"/>
  <p:notesSz cx="10186988" cy="146097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14362" cy="733025"/>
          </a:xfrm>
          <a:prstGeom prst="rect">
            <a:avLst/>
          </a:prstGeom>
        </p:spPr>
        <p:txBody>
          <a:bodyPr vert="horz" lIns="141682" tIns="70841" rIns="141682" bIns="70841" rtlCol="0"/>
          <a:lstStyle>
            <a:lvl1pPr algn="l">
              <a:defRPr sz="1900"/>
            </a:lvl1pPr>
          </a:lstStyle>
          <a:p>
            <a:endParaRPr lang="en-GB" dirty="0"/>
          </a:p>
        </p:txBody>
      </p:sp>
      <p:sp>
        <p:nvSpPr>
          <p:cNvPr id="3" name="Date Placeholder 2"/>
          <p:cNvSpPr>
            <a:spLocks noGrp="1"/>
          </p:cNvSpPr>
          <p:nvPr>
            <p:ph type="dt" idx="1"/>
          </p:nvPr>
        </p:nvSpPr>
        <p:spPr>
          <a:xfrm>
            <a:off x="5770269" y="0"/>
            <a:ext cx="4414362" cy="733025"/>
          </a:xfrm>
          <a:prstGeom prst="rect">
            <a:avLst/>
          </a:prstGeom>
        </p:spPr>
        <p:txBody>
          <a:bodyPr vert="horz" lIns="141682" tIns="70841" rIns="141682" bIns="70841" rtlCol="0"/>
          <a:lstStyle>
            <a:lvl1pPr algn="r">
              <a:defRPr sz="1900"/>
            </a:lvl1pPr>
          </a:lstStyle>
          <a:p>
            <a:fld id="{AA2E5030-3FAF-428C-B453-1A1F96643A06}" type="datetimeFigureOut">
              <a:rPr lang="en-GB" smtClean="0"/>
              <a:t>28/09/2022</a:t>
            </a:fld>
            <a:endParaRPr lang="en-GB" dirty="0"/>
          </a:p>
        </p:txBody>
      </p:sp>
      <p:sp>
        <p:nvSpPr>
          <p:cNvPr id="4" name="Slide Image Placeholder 3"/>
          <p:cNvSpPr>
            <a:spLocks noGrp="1" noRot="1" noChangeAspect="1"/>
          </p:cNvSpPr>
          <p:nvPr>
            <p:ph type="sldImg" idx="2"/>
          </p:nvPr>
        </p:nvSpPr>
        <p:spPr>
          <a:xfrm>
            <a:off x="711200" y="1827213"/>
            <a:ext cx="8764588" cy="4929187"/>
          </a:xfrm>
          <a:prstGeom prst="rect">
            <a:avLst/>
          </a:prstGeom>
          <a:noFill/>
          <a:ln w="12700">
            <a:solidFill>
              <a:prstClr val="black"/>
            </a:solidFill>
          </a:ln>
        </p:spPr>
        <p:txBody>
          <a:bodyPr vert="horz" lIns="141682" tIns="70841" rIns="141682" bIns="70841" rtlCol="0" anchor="ctr"/>
          <a:lstStyle/>
          <a:p>
            <a:endParaRPr lang="en-GB" dirty="0"/>
          </a:p>
        </p:txBody>
      </p:sp>
      <p:sp>
        <p:nvSpPr>
          <p:cNvPr id="5" name="Notes Placeholder 4"/>
          <p:cNvSpPr>
            <a:spLocks noGrp="1"/>
          </p:cNvSpPr>
          <p:nvPr>
            <p:ph type="body" sz="quarter" idx="3"/>
          </p:nvPr>
        </p:nvSpPr>
        <p:spPr>
          <a:xfrm>
            <a:off x="1018700" y="7030948"/>
            <a:ext cx="8149590" cy="5752594"/>
          </a:xfrm>
          <a:prstGeom prst="rect">
            <a:avLst/>
          </a:prstGeom>
        </p:spPr>
        <p:txBody>
          <a:bodyPr vert="horz" lIns="141682" tIns="70841" rIns="141682" bIns="70841"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13876741"/>
            <a:ext cx="4414362" cy="733024"/>
          </a:xfrm>
          <a:prstGeom prst="rect">
            <a:avLst/>
          </a:prstGeom>
        </p:spPr>
        <p:txBody>
          <a:bodyPr vert="horz" lIns="141682" tIns="70841" rIns="141682" bIns="70841" rtlCol="0" anchor="b"/>
          <a:lstStyle>
            <a:lvl1pPr algn="l">
              <a:defRPr sz="1900"/>
            </a:lvl1pPr>
          </a:lstStyle>
          <a:p>
            <a:endParaRPr lang="en-GB" dirty="0"/>
          </a:p>
        </p:txBody>
      </p:sp>
      <p:sp>
        <p:nvSpPr>
          <p:cNvPr id="7" name="Slide Number Placeholder 6"/>
          <p:cNvSpPr>
            <a:spLocks noGrp="1"/>
          </p:cNvSpPr>
          <p:nvPr>
            <p:ph type="sldNum" sz="quarter" idx="5"/>
          </p:nvPr>
        </p:nvSpPr>
        <p:spPr>
          <a:xfrm>
            <a:off x="5770269" y="13876741"/>
            <a:ext cx="4414362" cy="733024"/>
          </a:xfrm>
          <a:prstGeom prst="rect">
            <a:avLst/>
          </a:prstGeom>
        </p:spPr>
        <p:txBody>
          <a:bodyPr vert="horz" lIns="141682" tIns="70841" rIns="141682" bIns="70841" rtlCol="0" anchor="b"/>
          <a:lstStyle>
            <a:lvl1pPr algn="r">
              <a:defRPr sz="1900"/>
            </a:lvl1pPr>
          </a:lstStyle>
          <a:p>
            <a:fld id="{165172B3-B18F-4E45-AFDD-7AB02D361043}" type="slidenum">
              <a:rPr lang="en-GB" smtClean="0"/>
              <a:t>‹#›</a:t>
            </a:fld>
            <a:endParaRPr lang="en-GB" dirty="0"/>
          </a:p>
        </p:txBody>
      </p:sp>
    </p:spTree>
    <p:extLst>
      <p:ext uri="{BB962C8B-B14F-4D97-AF65-F5344CB8AC3E}">
        <p14:creationId xmlns:p14="http://schemas.microsoft.com/office/powerpoint/2010/main" val="2613389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9/28/2022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9/28/2022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Wikijunior:&lt;strong&gt;Dinosaurs&lt;/strong&gt;/Triceratops - Wikibooks, open book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8177" y="2644916"/>
            <a:ext cx="1407713" cy="613762"/>
          </a:xfrm>
          <a:prstGeom prst="rect">
            <a:avLst/>
          </a:prstGeom>
        </p:spPr>
      </p:pic>
      <p:sp>
        <p:nvSpPr>
          <p:cNvPr id="4" name="TextBox 3"/>
          <p:cNvSpPr txBox="1"/>
          <p:nvPr/>
        </p:nvSpPr>
        <p:spPr>
          <a:xfrm>
            <a:off x="5024679" y="2666245"/>
            <a:ext cx="2564351" cy="461665"/>
          </a:xfrm>
          <a:prstGeom prst="rect">
            <a:avLst/>
          </a:prstGeom>
          <a:noFill/>
        </p:spPr>
        <p:txBody>
          <a:bodyPr wrap="square" rtlCol="0">
            <a:spAutoFit/>
          </a:bodyPr>
          <a:lstStyle/>
          <a:p>
            <a:pPr algn="ctr"/>
            <a:r>
              <a:rPr lang="en-US" sz="2400" b="1" dirty="0" smtClean="0">
                <a:latin typeface="Century Gothic" panose="020B0502020202020204" pitchFamily="34" charset="0"/>
              </a:rPr>
              <a:t>Dinosaurs Roar!</a:t>
            </a:r>
            <a:endParaRPr lang="en-GB" sz="2400" b="1" dirty="0">
              <a:latin typeface="Century Gothic" panose="020B0502020202020204" pitchFamily="34" charset="0"/>
            </a:endParaRPr>
          </a:p>
        </p:txBody>
      </p:sp>
      <p:sp>
        <p:nvSpPr>
          <p:cNvPr id="5" name="TextBox 4"/>
          <p:cNvSpPr txBox="1"/>
          <p:nvPr/>
        </p:nvSpPr>
        <p:spPr>
          <a:xfrm>
            <a:off x="163774" y="136478"/>
            <a:ext cx="3985146" cy="2462213"/>
          </a:xfrm>
          <a:prstGeom prst="rect">
            <a:avLst/>
          </a:prstGeom>
          <a:noFill/>
        </p:spPr>
        <p:txBody>
          <a:bodyPr wrap="square" rtlCol="0">
            <a:spAutoFit/>
          </a:bodyPr>
          <a:lstStyle/>
          <a:p>
            <a:pPr algn="ctr"/>
            <a:r>
              <a:rPr lang="en-US" sz="1000" b="1" u="sng" dirty="0" smtClean="0">
                <a:latin typeface="Century Gothic" panose="020B0502020202020204" pitchFamily="34" charset="0"/>
              </a:rPr>
              <a:t>Understanding the World</a:t>
            </a:r>
          </a:p>
          <a:p>
            <a:pPr marL="171450" indent="-171450">
              <a:buFont typeface="Arial" panose="020B0604020202020204" pitchFamily="34" charset="0"/>
              <a:buChar char="•"/>
            </a:pPr>
            <a:r>
              <a:rPr lang="en-US" sz="800" dirty="0" smtClean="0">
                <a:latin typeface="Century Gothic" panose="020B0502020202020204" pitchFamily="34" charset="0"/>
              </a:rPr>
              <a:t>Use books to help children understand the past</a:t>
            </a:r>
          </a:p>
          <a:p>
            <a:pPr marL="171450" indent="-171450">
              <a:buFont typeface="Arial" panose="020B0604020202020204" pitchFamily="34" charset="0"/>
              <a:buChar char="•"/>
            </a:pPr>
            <a:r>
              <a:rPr lang="en-US" sz="800" dirty="0" smtClean="0">
                <a:latin typeface="Century Gothic" panose="020B0502020202020204" pitchFamily="34" charset="0"/>
              </a:rPr>
              <a:t>Share with children what the world looked like during the Jurassic era</a:t>
            </a:r>
          </a:p>
          <a:p>
            <a:pPr marL="171450" indent="-171450">
              <a:buFont typeface="Arial" panose="020B0604020202020204" pitchFamily="34" charset="0"/>
              <a:buChar char="•"/>
            </a:pPr>
            <a:r>
              <a:rPr lang="en-US" sz="800" dirty="0" smtClean="0">
                <a:latin typeface="Century Gothic" panose="020B0502020202020204" pitchFamily="34" charset="0"/>
              </a:rPr>
              <a:t>How do we know dinosaurs existed? No one has ever seen them, so what evidence do we have?  How do we know what they looked like? Look at skeletons, fossils as evidence</a:t>
            </a:r>
          </a:p>
          <a:p>
            <a:pPr marL="171450" indent="-171450">
              <a:buFont typeface="Arial" panose="020B0604020202020204" pitchFamily="34" charset="0"/>
              <a:buChar char="•"/>
            </a:pPr>
            <a:r>
              <a:rPr lang="en-US" sz="800" dirty="0" smtClean="0">
                <a:latin typeface="Century Gothic" panose="020B0502020202020204" pitchFamily="34" charset="0"/>
              </a:rPr>
              <a:t>Explore changing states of matter by freezing toy dinosaurs, investigate how they could be freed.  Explain that some dinosaurs have been found in similar conditions – called glaciers</a:t>
            </a:r>
          </a:p>
          <a:p>
            <a:pPr marL="171450" indent="-171450">
              <a:buFont typeface="Arial" panose="020B0604020202020204" pitchFamily="34" charset="0"/>
              <a:buChar char="•"/>
            </a:pPr>
            <a:r>
              <a:rPr lang="en-US" sz="800" dirty="0" smtClean="0">
                <a:latin typeface="Century Gothic" panose="020B0502020202020204" pitchFamily="34" charset="0"/>
              </a:rPr>
              <a:t>Dinosaur dig: sort skeletons out into different dinosaurs &amp; work out from their skeleton what type of dinosaur they were from their shapes</a:t>
            </a:r>
          </a:p>
          <a:p>
            <a:pPr marL="171450" indent="-171450">
              <a:buFont typeface="Arial" panose="020B0604020202020204" pitchFamily="34" charset="0"/>
              <a:buChar char="•"/>
            </a:pPr>
            <a:r>
              <a:rPr lang="en-US" sz="800" dirty="0" smtClean="0">
                <a:latin typeface="Century Gothic" panose="020B0502020202020204" pitchFamily="34" charset="0"/>
              </a:rPr>
              <a:t>Group dinosaurs into different categories: 4 legged, 2 legged, those that fly</a:t>
            </a:r>
          </a:p>
          <a:p>
            <a:pPr marL="171450" indent="-171450">
              <a:buFont typeface="Arial" panose="020B0604020202020204" pitchFamily="34" charset="0"/>
              <a:buChar char="•"/>
            </a:pPr>
            <a:r>
              <a:rPr lang="en-US" sz="800" dirty="0" smtClean="0">
                <a:latin typeface="Century Gothic" panose="020B0502020202020204" pitchFamily="34" charset="0"/>
              </a:rPr>
              <a:t>Introduce words: carnivore, herbivore, omnivore.  Look at the characteristics depending on the type of food they eat</a:t>
            </a:r>
          </a:p>
          <a:p>
            <a:pPr marL="171450" indent="-171450">
              <a:buFont typeface="Arial" panose="020B0604020202020204" pitchFamily="34" charset="0"/>
              <a:buChar char="•"/>
            </a:pPr>
            <a:r>
              <a:rPr lang="en-US" sz="800" dirty="0" smtClean="0">
                <a:latin typeface="Century Gothic" panose="020B0502020202020204" pitchFamily="34" charset="0"/>
              </a:rPr>
              <a:t>Introduce predators &amp; prey, &amp; discuss how their appearance helped them keep safe</a:t>
            </a:r>
          </a:p>
          <a:p>
            <a:pPr marL="171450" indent="-171450">
              <a:buFont typeface="Arial" panose="020B0604020202020204" pitchFamily="34" charset="0"/>
              <a:buChar char="•"/>
            </a:pPr>
            <a:r>
              <a:rPr lang="en-US" sz="800" dirty="0" smtClean="0">
                <a:latin typeface="Century Gothic" panose="020B0502020202020204" pitchFamily="34" charset="0"/>
              </a:rPr>
              <a:t>Look at features such as horns, claws, tails as key in different species of dinosaur</a:t>
            </a:r>
          </a:p>
        </p:txBody>
      </p:sp>
      <p:sp>
        <p:nvSpPr>
          <p:cNvPr id="6" name="Rounded Rectangle 5"/>
          <p:cNvSpPr/>
          <p:nvPr/>
        </p:nvSpPr>
        <p:spPr>
          <a:xfrm>
            <a:off x="163774" y="136478"/>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186010" y="2794845"/>
            <a:ext cx="3985146" cy="2092881"/>
          </a:xfrm>
          <a:prstGeom prst="rect">
            <a:avLst/>
          </a:prstGeom>
          <a:noFill/>
        </p:spPr>
        <p:txBody>
          <a:bodyPr wrap="square" rtlCol="0">
            <a:spAutoFit/>
          </a:bodyPr>
          <a:lstStyle/>
          <a:p>
            <a:pPr algn="ctr"/>
            <a:r>
              <a:rPr lang="en-US" sz="1000" b="1" u="sng" dirty="0" smtClean="0">
                <a:latin typeface="Century Gothic" panose="020B0502020202020204" pitchFamily="34" charset="0"/>
              </a:rPr>
              <a:t>Expressive Art &amp; Design</a:t>
            </a:r>
          </a:p>
          <a:p>
            <a:pPr marL="171450" indent="-171450">
              <a:buFont typeface="Arial" panose="020B0604020202020204" pitchFamily="34" charset="0"/>
              <a:buChar char="•"/>
            </a:pPr>
            <a:r>
              <a:rPr lang="en-US" sz="800" dirty="0" smtClean="0">
                <a:latin typeface="Century Gothic" panose="020B0502020202020204" pitchFamily="34" charset="0"/>
              </a:rPr>
              <a:t>Draw &amp; paint a dinosaur of own choice, paying attention to shape, number of legs, horns, tail etc.</a:t>
            </a:r>
          </a:p>
          <a:p>
            <a:pPr marL="171450" indent="-171450">
              <a:buFont typeface="Arial" panose="020B0604020202020204" pitchFamily="34" charset="0"/>
              <a:buChar char="•"/>
            </a:pPr>
            <a:r>
              <a:rPr lang="en-US" sz="800" dirty="0" smtClean="0">
                <a:latin typeface="Century Gothic" panose="020B0502020202020204" pitchFamily="34" charset="0"/>
              </a:rPr>
              <a:t>Show children how to mix colours to get a different tone by adding black or white to make it darker or lighter</a:t>
            </a:r>
          </a:p>
          <a:p>
            <a:pPr marL="171450" indent="-171450">
              <a:buFont typeface="Arial" panose="020B0604020202020204" pitchFamily="34" charset="0"/>
              <a:buChar char="•"/>
            </a:pPr>
            <a:r>
              <a:rPr lang="en-GB" sz="800" dirty="0" smtClean="0">
                <a:latin typeface="Century Gothic" panose="020B0502020202020204" pitchFamily="34" charset="0"/>
              </a:rPr>
              <a:t>Personalise</a:t>
            </a:r>
            <a:r>
              <a:rPr lang="en-US" sz="800" dirty="0" smtClean="0">
                <a:latin typeface="Century Gothic" panose="020B0502020202020204" pitchFamily="34" charset="0"/>
              </a:rPr>
              <a:t> it with a name that combines own name with ‘…asaurus’ or ‘…tops’</a:t>
            </a:r>
          </a:p>
          <a:p>
            <a:pPr marL="171450" indent="-171450">
              <a:buFont typeface="Arial" panose="020B0604020202020204" pitchFamily="34" charset="0"/>
              <a:buChar char="•"/>
            </a:pPr>
            <a:r>
              <a:rPr lang="en-US" sz="800" dirty="0" smtClean="0">
                <a:latin typeface="Century Gothic" panose="020B0502020202020204" pitchFamily="34" charset="0"/>
              </a:rPr>
              <a:t>Use art straws of varying lengths to make the shape of a dinosaur skeleton</a:t>
            </a:r>
          </a:p>
          <a:p>
            <a:pPr marL="171450" indent="-171450">
              <a:buFont typeface="Arial" panose="020B0604020202020204" pitchFamily="34" charset="0"/>
              <a:buChar char="•"/>
            </a:pPr>
            <a:r>
              <a:rPr lang="en-US" sz="800" dirty="0" smtClean="0">
                <a:latin typeface="Century Gothic" panose="020B0502020202020204" pitchFamily="34" charset="0"/>
              </a:rPr>
              <a:t>Invite children to work collaboratively to create a dinosaur using chalk &amp; natural materials in the outdoor area</a:t>
            </a:r>
          </a:p>
          <a:p>
            <a:pPr marL="171450" indent="-171450">
              <a:buFont typeface="Arial" panose="020B0604020202020204" pitchFamily="34" charset="0"/>
              <a:buChar char="•"/>
            </a:pPr>
            <a:r>
              <a:rPr lang="en-US" sz="800" dirty="0" smtClean="0">
                <a:latin typeface="Century Gothic" panose="020B0502020202020204" pitchFamily="34" charset="0"/>
              </a:rPr>
              <a:t>Encourage children to explore music, using a variety of instruments to compose music to sound like a dinosaur</a:t>
            </a:r>
          </a:p>
          <a:p>
            <a:pPr marL="171450" indent="-171450">
              <a:buFont typeface="Arial" panose="020B0604020202020204" pitchFamily="34" charset="0"/>
              <a:buChar char="•"/>
            </a:pPr>
            <a:r>
              <a:rPr lang="en-US" sz="800" dirty="0" smtClean="0">
                <a:latin typeface="Century Gothic" panose="020B0502020202020204" pitchFamily="34" charset="0"/>
              </a:rPr>
              <a:t>Invite children to create a dinosaur dance to perform, using a sequence &amp; the music made</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8" name="Rounded Rectangle 7"/>
          <p:cNvSpPr/>
          <p:nvPr/>
        </p:nvSpPr>
        <p:spPr>
          <a:xfrm>
            <a:off x="186022" y="2755818"/>
            <a:ext cx="3985146" cy="20928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ounded Rectangle 8"/>
          <p:cNvSpPr/>
          <p:nvPr/>
        </p:nvSpPr>
        <p:spPr>
          <a:xfrm>
            <a:off x="163774" y="5022850"/>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ounded Rectangle 9"/>
          <p:cNvSpPr/>
          <p:nvPr/>
        </p:nvSpPr>
        <p:spPr>
          <a:xfrm>
            <a:off x="4258103" y="136477"/>
            <a:ext cx="3985146" cy="24622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170598" y="5023045"/>
            <a:ext cx="3985146" cy="1600438"/>
          </a:xfrm>
          <a:prstGeom prst="rect">
            <a:avLst/>
          </a:prstGeom>
          <a:noFill/>
        </p:spPr>
        <p:txBody>
          <a:bodyPr wrap="square" rtlCol="0">
            <a:spAutoFit/>
          </a:bodyPr>
          <a:lstStyle/>
          <a:p>
            <a:pPr algn="ctr"/>
            <a:r>
              <a:rPr lang="en-US" sz="1000" b="1" u="sng" dirty="0" smtClean="0">
                <a:latin typeface="Century Gothic" panose="020B0502020202020204" pitchFamily="34" charset="0"/>
              </a:rPr>
              <a:t>Physical Development</a:t>
            </a:r>
          </a:p>
          <a:p>
            <a:pPr marL="171450" indent="-171450">
              <a:buFont typeface="Arial" panose="020B0604020202020204" pitchFamily="34" charset="0"/>
              <a:buChar char="•"/>
            </a:pPr>
            <a:r>
              <a:rPr lang="en-US" sz="800" dirty="0" smtClean="0">
                <a:latin typeface="Century Gothic" panose="020B0502020202020204" pitchFamily="34" charset="0"/>
              </a:rPr>
              <a:t>Children can practice their motor skills by using a range of tools &amp; their hands to shape &amp; </a:t>
            </a:r>
            <a:r>
              <a:rPr lang="en-GB" sz="800" dirty="0" smtClean="0">
                <a:latin typeface="Century Gothic" panose="020B0502020202020204" pitchFamily="34" charset="0"/>
              </a:rPr>
              <a:t>mould</a:t>
            </a:r>
            <a:r>
              <a:rPr lang="en-US" sz="800" dirty="0" smtClean="0">
                <a:latin typeface="Century Gothic" panose="020B0502020202020204" pitchFamily="34" charset="0"/>
              </a:rPr>
              <a:t> playdough to make dinosaurs</a:t>
            </a:r>
          </a:p>
          <a:p>
            <a:pPr marL="171450" indent="-171450">
              <a:buFont typeface="Arial" panose="020B0604020202020204" pitchFamily="34" charset="0"/>
              <a:buChar char="•"/>
            </a:pPr>
            <a:r>
              <a:rPr lang="en-US" sz="800" dirty="0" smtClean="0">
                <a:latin typeface="Century Gothic" panose="020B0502020202020204" pitchFamily="34" charset="0"/>
              </a:rPr>
              <a:t>Encourage children to explore different ways of moving &amp; combining different movements e.g. stomp, fly, creep</a:t>
            </a:r>
          </a:p>
          <a:p>
            <a:pPr marL="171450" indent="-171450">
              <a:buFont typeface="Arial" panose="020B0604020202020204" pitchFamily="34" charset="0"/>
              <a:buChar char="•"/>
            </a:pPr>
            <a:r>
              <a:rPr lang="en-US" sz="800" dirty="0" smtClean="0">
                <a:latin typeface="Century Gothic" panose="020B0502020202020204" pitchFamily="34" charset="0"/>
              </a:rPr>
              <a:t>Invite children to create a sequence for different types of dinosaurs &amp; perform their sequence</a:t>
            </a:r>
          </a:p>
          <a:p>
            <a:pPr marL="171450" indent="-171450">
              <a:buFont typeface="Arial" panose="020B0604020202020204" pitchFamily="34" charset="0"/>
              <a:buChar char="•"/>
            </a:pPr>
            <a:r>
              <a:rPr lang="en-US" sz="800" dirty="0" smtClean="0">
                <a:latin typeface="Century Gothic" panose="020B0502020202020204" pitchFamily="34" charset="0"/>
              </a:rPr>
              <a:t>Digging &amp; scraping dinosaurs from the sand using a brush – archaeological style</a:t>
            </a:r>
          </a:p>
          <a:p>
            <a:pPr marL="171450" indent="-171450">
              <a:buFont typeface="Arial" panose="020B0604020202020204" pitchFamily="34" charset="0"/>
              <a:buChar char="•"/>
            </a:pPr>
            <a:r>
              <a:rPr lang="en-US" sz="800" dirty="0" smtClean="0">
                <a:latin typeface="Century Gothic" panose="020B0502020202020204" pitchFamily="34" charset="0"/>
              </a:rPr>
              <a:t>Use a variety of key words to develop language e.g. stomp, thud, scamper, creep, stalk</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2" name="TextBox 11"/>
          <p:cNvSpPr txBox="1"/>
          <p:nvPr/>
        </p:nvSpPr>
        <p:spPr>
          <a:xfrm>
            <a:off x="4301320" y="136477"/>
            <a:ext cx="3985146" cy="2708434"/>
          </a:xfrm>
          <a:prstGeom prst="rect">
            <a:avLst/>
          </a:prstGeom>
          <a:noFill/>
        </p:spPr>
        <p:txBody>
          <a:bodyPr wrap="square" rtlCol="0">
            <a:spAutoFit/>
          </a:bodyPr>
          <a:lstStyle/>
          <a:p>
            <a:pPr algn="ctr"/>
            <a:r>
              <a:rPr lang="en-US" sz="1000" b="1" u="sng" dirty="0" smtClean="0">
                <a:latin typeface="Century Gothic" panose="020B0502020202020204" pitchFamily="34" charset="0"/>
              </a:rPr>
              <a:t>Mathematics</a:t>
            </a:r>
          </a:p>
          <a:p>
            <a:pPr marL="171450" indent="-171450">
              <a:buFont typeface="Arial" panose="020B0604020202020204" pitchFamily="34" charset="0"/>
              <a:buChar char="•"/>
            </a:pPr>
            <a:r>
              <a:rPr lang="en-US" sz="800" dirty="0" smtClean="0">
                <a:latin typeface="Century Gothic" panose="020B0502020202020204" pitchFamily="34" charset="0"/>
              </a:rPr>
              <a:t>Count &amp; sort dinosaurs into trays, by colour, type &amp; recount</a:t>
            </a:r>
          </a:p>
          <a:p>
            <a:pPr marL="171450" indent="-171450">
              <a:buFont typeface="Arial" panose="020B0604020202020204" pitchFamily="34" charset="0"/>
              <a:buChar char="•"/>
            </a:pPr>
            <a:r>
              <a:rPr lang="en-US" sz="800" dirty="0" smtClean="0">
                <a:latin typeface="Century Gothic" panose="020B0502020202020204" pitchFamily="34" charset="0"/>
              </a:rPr>
              <a:t>Encourage children to practice linking numerals to their cardinal value, counting the correct number of dinosaurs and matching to the written number on the nest</a:t>
            </a:r>
          </a:p>
          <a:p>
            <a:pPr marL="171450" indent="-171450">
              <a:buFont typeface="Arial" panose="020B0604020202020204" pitchFamily="34" charset="0"/>
              <a:buChar char="•"/>
            </a:pPr>
            <a:r>
              <a:rPr lang="en-US" sz="800" dirty="0" smtClean="0">
                <a:latin typeface="Century Gothic" panose="020B0502020202020204" pitchFamily="34" charset="0"/>
              </a:rPr>
              <a:t>Create painting stamps in the shape of a dinosaur footprint.  Dip the stamp into paint &amp; print onto strips of paper using different colours to create patterns</a:t>
            </a:r>
          </a:p>
          <a:p>
            <a:pPr marL="171450" indent="-171450">
              <a:buFont typeface="Arial" panose="020B0604020202020204" pitchFamily="34" charset="0"/>
              <a:buChar char="•"/>
            </a:pPr>
            <a:r>
              <a:rPr lang="en-US" sz="800" dirty="0" smtClean="0">
                <a:latin typeface="Century Gothic" panose="020B0502020202020204" pitchFamily="34" charset="0"/>
              </a:rPr>
              <a:t>Challenge the children to continue, copy &amp; create repeating patterns</a:t>
            </a:r>
          </a:p>
          <a:p>
            <a:pPr marL="171450" indent="-171450">
              <a:buFont typeface="Arial" panose="020B0604020202020204" pitchFamily="34" charset="0"/>
              <a:buChar char="•"/>
            </a:pPr>
            <a:r>
              <a:rPr lang="en-US" sz="800" dirty="0" smtClean="0">
                <a:latin typeface="Century Gothic" panose="020B0502020202020204" pitchFamily="34" charset="0"/>
              </a:rPr>
              <a:t>Positional language: behind, next to, under, on top, in-front using dinosaurs on a background</a:t>
            </a:r>
          </a:p>
          <a:p>
            <a:pPr marL="171450" indent="-171450">
              <a:buFont typeface="Arial" panose="020B0604020202020204" pitchFamily="34" charset="0"/>
              <a:buChar char="•"/>
            </a:pPr>
            <a:r>
              <a:rPr lang="en-US" sz="800" dirty="0" smtClean="0">
                <a:latin typeface="Century Gothic" panose="020B0502020202020204" pitchFamily="34" charset="0"/>
              </a:rPr>
              <a:t>Weighing out ingredients for dinosaur biscuits: understanding that we need to weigh ingredients accurately if they are to taste </a:t>
            </a:r>
            <a:r>
              <a:rPr lang="en-US" sz="800" dirty="0" err="1" smtClean="0">
                <a:latin typeface="Century Gothic" panose="020B0502020202020204" pitchFamily="34" charset="0"/>
              </a:rPr>
              <a:t>nic</a:t>
            </a:r>
            <a:endParaRPr lang="en-US" sz="800" dirty="0" smtClean="0">
              <a:latin typeface="Century Gothic" panose="020B0502020202020204" pitchFamily="34" charset="0"/>
            </a:endParaRPr>
          </a:p>
          <a:p>
            <a:pPr marL="171450" indent="-171450">
              <a:buFont typeface="Arial" panose="020B0604020202020204" pitchFamily="34" charset="0"/>
              <a:buChar char="•"/>
            </a:pPr>
            <a:r>
              <a:rPr lang="en-US" sz="800" dirty="0" smtClean="0">
                <a:latin typeface="Century Gothic" panose="020B0502020202020204" pitchFamily="34" charset="0"/>
              </a:rPr>
              <a:t>Use regular shapes to create to create a dinosaur</a:t>
            </a:r>
          </a:p>
          <a:p>
            <a:pPr marL="171450" indent="-171450">
              <a:buFont typeface="Arial" panose="020B0604020202020204" pitchFamily="34" charset="0"/>
              <a:buChar char="•"/>
            </a:pPr>
            <a:r>
              <a:rPr lang="en-US" sz="800" dirty="0" smtClean="0">
                <a:latin typeface="Century Gothic" panose="020B0502020202020204" pitchFamily="34" charset="0"/>
              </a:rPr>
              <a:t>Sequencing/pattern: introduce patterns of 3 &amp; then using different dinosaurs encourage children to independently produce their own pattern</a:t>
            </a:r>
          </a:p>
          <a:p>
            <a:pPr marL="171450" indent="-171450">
              <a:buFont typeface="Arial" panose="020B0604020202020204" pitchFamily="34" charset="0"/>
              <a:buChar char="•"/>
            </a:pPr>
            <a:r>
              <a:rPr lang="en-US" sz="800" dirty="0" smtClean="0">
                <a:latin typeface="Century Gothic" panose="020B0502020202020204" pitchFamily="34" charset="0"/>
              </a:rPr>
              <a:t>Introduce language: tall /short, fat/thin, </a:t>
            </a:r>
            <a:r>
              <a:rPr lang="en-US" sz="800" dirty="0" smtClean="0">
                <a:latin typeface="Century Gothic" panose="020B0502020202020204" pitchFamily="34" charset="0"/>
              </a:rPr>
              <a:t>big/small</a:t>
            </a:r>
          </a:p>
          <a:p>
            <a:pPr marL="171450" indent="-171450">
              <a:buFont typeface="Arial" panose="020B0604020202020204" pitchFamily="34" charset="0"/>
              <a:buChar char="•"/>
            </a:pPr>
            <a:r>
              <a:rPr lang="en-GB" sz="800" dirty="0" smtClean="0">
                <a:latin typeface="Century Gothic" panose="020B0502020202020204" pitchFamily="34" charset="0"/>
              </a:rPr>
              <a:t>NCETM being followed as a scheme as well as </a:t>
            </a:r>
            <a:r>
              <a:rPr lang="en-GB" sz="800" smtClean="0">
                <a:latin typeface="Century Gothic" panose="020B0502020202020204" pitchFamily="34" charset="0"/>
              </a:rPr>
              <a:t>Hamilton Trust SOW</a:t>
            </a: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3" name="Rounded Rectangle 12"/>
          <p:cNvSpPr/>
          <p:nvPr/>
        </p:nvSpPr>
        <p:spPr>
          <a:xfrm>
            <a:off x="4301320" y="3297706"/>
            <a:ext cx="3985146" cy="162026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4258103" y="3266201"/>
            <a:ext cx="3985146" cy="1600438"/>
          </a:xfrm>
          <a:prstGeom prst="rect">
            <a:avLst/>
          </a:prstGeom>
          <a:noFill/>
        </p:spPr>
        <p:txBody>
          <a:bodyPr wrap="square" rtlCol="0">
            <a:spAutoFit/>
          </a:bodyPr>
          <a:lstStyle/>
          <a:p>
            <a:pPr algn="ctr"/>
            <a:r>
              <a:rPr lang="en-US" sz="1000" b="1" u="sng" dirty="0" smtClean="0">
                <a:latin typeface="Century Gothic" panose="020B0502020202020204" pitchFamily="34" charset="0"/>
              </a:rPr>
              <a:t>Literacy</a:t>
            </a:r>
          </a:p>
          <a:p>
            <a:pPr marL="171450" indent="-171450">
              <a:buFont typeface="Arial" panose="020B0604020202020204" pitchFamily="34" charset="0"/>
              <a:buChar char="•"/>
            </a:pPr>
            <a:r>
              <a:rPr lang="en-US" sz="800" dirty="0" smtClean="0">
                <a:latin typeface="Century Gothic" panose="020B0502020202020204" pitchFamily="34" charset="0"/>
              </a:rPr>
              <a:t>Share a variety of fiction &amp; non-fiction text &amp; develop language through storylines</a:t>
            </a:r>
          </a:p>
          <a:p>
            <a:pPr marL="171450" indent="-171450">
              <a:buFont typeface="Arial" panose="020B0604020202020204" pitchFamily="34" charset="0"/>
              <a:buChar char="•"/>
            </a:pPr>
            <a:r>
              <a:rPr lang="en-US" sz="800" dirty="0">
                <a:latin typeface="Century Gothic" panose="020B0502020202020204" pitchFamily="34" charset="0"/>
              </a:rPr>
              <a:t>What do we </a:t>
            </a:r>
            <a:r>
              <a:rPr lang="en-US" sz="800" dirty="0" smtClean="0">
                <a:latin typeface="Century Gothic" panose="020B0502020202020204" pitchFamily="34" charset="0"/>
              </a:rPr>
              <a:t>already know about dinosaurs? Write what the children say to display in the classroom</a:t>
            </a:r>
          </a:p>
          <a:p>
            <a:pPr marL="171450" indent="-171450">
              <a:buFont typeface="Arial" panose="020B0604020202020204" pitchFamily="34" charset="0"/>
              <a:buChar char="•"/>
            </a:pPr>
            <a:r>
              <a:rPr lang="en-US" sz="800" dirty="0" smtClean="0">
                <a:latin typeface="Century Gothic" panose="020B0502020202020204" pitchFamily="34" charset="0"/>
              </a:rPr>
              <a:t>Using a picture of a dinosaur, label the parts.  Sound out the words together &amp; write them</a:t>
            </a:r>
          </a:p>
          <a:p>
            <a:pPr marL="171450" indent="-171450">
              <a:buFont typeface="Arial" panose="020B0604020202020204" pitchFamily="34" charset="0"/>
              <a:buChar char="•"/>
            </a:pPr>
            <a:r>
              <a:rPr lang="en-US" sz="800" dirty="0" smtClean="0">
                <a:latin typeface="Century Gothic" panose="020B0502020202020204" pitchFamily="34" charset="0"/>
              </a:rPr>
              <a:t>Dinosaur fact-file: look at examples of fact files, what needs to be included? Create class dinosaur fact-file</a:t>
            </a:r>
          </a:p>
          <a:p>
            <a:pPr marL="171450" indent="-171450">
              <a:buFont typeface="Arial" panose="020B0604020202020204" pitchFamily="34" charset="0"/>
              <a:buChar char="•"/>
            </a:pPr>
            <a:r>
              <a:rPr lang="en-US" sz="800" dirty="0" smtClean="0">
                <a:latin typeface="Century Gothic" panose="020B0502020202020204" pitchFamily="34" charset="0"/>
              </a:rPr>
              <a:t>Mark making: do a story map from one of the books that we look at. Act out the story with actions to retell the story and narrate</a:t>
            </a:r>
          </a:p>
          <a:p>
            <a:pPr marL="171450" indent="-171450">
              <a:buFont typeface="Arial" panose="020B0604020202020204" pitchFamily="34" charset="0"/>
              <a:buChar char="•"/>
            </a:pPr>
            <a:r>
              <a:rPr lang="en-US" sz="800" dirty="0" smtClean="0">
                <a:latin typeface="Century Gothic" panose="020B0502020202020204" pitchFamily="34" charset="0"/>
              </a:rPr>
              <a:t>Introduce vocabulary linked to dinosaur display e.g. marshes, volcano</a:t>
            </a:r>
          </a:p>
        </p:txBody>
      </p:sp>
      <p:sp>
        <p:nvSpPr>
          <p:cNvPr id="15" name="Rounded Rectangle 14"/>
          <p:cNvSpPr/>
          <p:nvPr/>
        </p:nvSpPr>
        <p:spPr>
          <a:xfrm>
            <a:off x="4325204" y="5022851"/>
            <a:ext cx="3985146" cy="173575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4453720" y="5022852"/>
            <a:ext cx="3831611" cy="1846659"/>
          </a:xfrm>
          <a:prstGeom prst="rect">
            <a:avLst/>
          </a:prstGeom>
          <a:noFill/>
        </p:spPr>
        <p:txBody>
          <a:bodyPr wrap="square" rtlCol="0">
            <a:spAutoFit/>
          </a:bodyPr>
          <a:lstStyle/>
          <a:p>
            <a:pPr algn="ctr"/>
            <a:r>
              <a:rPr lang="en-US" sz="1000" b="1" u="sng" dirty="0" smtClean="0">
                <a:latin typeface="Century Gothic" panose="020B0502020202020204" pitchFamily="34" charset="0"/>
              </a:rPr>
              <a:t>Communication &amp; Language</a:t>
            </a:r>
          </a:p>
          <a:p>
            <a:pPr marL="171450" indent="-171450">
              <a:buFont typeface="Arial" panose="020B0604020202020204" pitchFamily="34" charset="0"/>
              <a:buChar char="•"/>
            </a:pPr>
            <a:r>
              <a:rPr lang="en-US" sz="800" dirty="0" smtClean="0">
                <a:latin typeface="Century Gothic" panose="020B0502020202020204" pitchFamily="34" charset="0"/>
              </a:rPr>
              <a:t>Invite children to learn a selection of dinosaur themed songs &amp; rhymes</a:t>
            </a:r>
          </a:p>
          <a:p>
            <a:pPr marL="171450" indent="-171450">
              <a:buFont typeface="Arial" panose="020B0604020202020204" pitchFamily="34" charset="0"/>
              <a:buChar char="•"/>
            </a:pPr>
            <a:r>
              <a:rPr lang="en-US" sz="800" dirty="0" smtClean="0">
                <a:latin typeface="Century Gothic" panose="020B0502020202020204" pitchFamily="34" charset="0"/>
              </a:rPr>
              <a:t>Encourage children to listen carefully to how the songs &amp; rhymes sound &amp; explore different rhythms &amp; sound patterns</a:t>
            </a:r>
          </a:p>
          <a:p>
            <a:pPr marL="171450" indent="-171450">
              <a:buFont typeface="Arial" panose="020B0604020202020204" pitchFamily="34" charset="0"/>
              <a:buChar char="•"/>
            </a:pPr>
            <a:r>
              <a:rPr lang="en-US" sz="800" dirty="0" smtClean="0">
                <a:latin typeface="Century Gothic" panose="020B0502020202020204" pitchFamily="34" charset="0"/>
              </a:rPr>
              <a:t>Engage children in story times and non-fiction texts about dinosaurs</a:t>
            </a:r>
          </a:p>
          <a:p>
            <a:pPr marL="171450" indent="-171450">
              <a:buFont typeface="Arial" panose="020B0604020202020204" pitchFamily="34" charset="0"/>
              <a:buChar char="•"/>
            </a:pPr>
            <a:r>
              <a:rPr lang="en-US" sz="800" dirty="0" smtClean="0">
                <a:latin typeface="Century Gothic" panose="020B0502020202020204" pitchFamily="34" charset="0"/>
              </a:rPr>
              <a:t>Support children to learn new vocabulary &amp; ask questions to find out more information</a:t>
            </a:r>
          </a:p>
          <a:p>
            <a:pPr marL="171450" indent="-171450">
              <a:buFont typeface="Arial" panose="020B0604020202020204" pitchFamily="34" charset="0"/>
              <a:buChar char="•"/>
            </a:pPr>
            <a:r>
              <a:rPr lang="en-US" sz="800" dirty="0" smtClean="0">
                <a:latin typeface="Century Gothic" panose="020B0502020202020204" pitchFamily="34" charset="0"/>
              </a:rPr>
              <a:t>Read the story ‘Hide-a-Saurus’ to the children.  Once they have developed a familiarity with the text, encourage them to retell it using their own words &amp; some exact </a:t>
            </a:r>
            <a:r>
              <a:rPr lang="en-GB" sz="800" dirty="0" smtClean="0">
                <a:latin typeface="Century Gothic" panose="020B0502020202020204" pitchFamily="34" charset="0"/>
              </a:rPr>
              <a:t>repetition</a:t>
            </a:r>
            <a:r>
              <a:rPr lang="en-US" sz="800" dirty="0" smtClean="0">
                <a:latin typeface="Century Gothic" panose="020B0502020202020204" pitchFamily="34" charset="0"/>
              </a:rPr>
              <a:t>.</a:t>
            </a:r>
          </a:p>
          <a:p>
            <a:pPr marL="171450" indent="-171450">
              <a:buFont typeface="Arial" panose="020B0604020202020204" pitchFamily="34" charset="0"/>
              <a:buChar char="•"/>
            </a:pPr>
            <a:r>
              <a:rPr lang="en-US" sz="800" dirty="0" smtClean="0">
                <a:latin typeface="Century Gothic" panose="020B0502020202020204" pitchFamily="34" charset="0"/>
              </a:rPr>
              <a:t>Use the ‘Hide-a-Saurus’ scenes and cut-outs to encourage the children to use new vocabulary from the story.  Can they remember the dinosaur names &amp; describe the settings?</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17" name="Rounded Rectangle 16"/>
          <p:cNvSpPr/>
          <p:nvPr/>
        </p:nvSpPr>
        <p:spPr>
          <a:xfrm>
            <a:off x="8352432" y="243977"/>
            <a:ext cx="3734938" cy="23547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ounded Rectangle 17"/>
          <p:cNvSpPr/>
          <p:nvPr/>
        </p:nvSpPr>
        <p:spPr>
          <a:xfrm>
            <a:off x="8400861" y="2802947"/>
            <a:ext cx="3734938" cy="131392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p:cNvSpPr txBox="1"/>
          <p:nvPr/>
        </p:nvSpPr>
        <p:spPr>
          <a:xfrm>
            <a:off x="8379728" y="251409"/>
            <a:ext cx="3680346" cy="2215991"/>
          </a:xfrm>
          <a:prstGeom prst="rect">
            <a:avLst/>
          </a:prstGeom>
          <a:noFill/>
        </p:spPr>
        <p:txBody>
          <a:bodyPr wrap="square" rtlCol="0">
            <a:spAutoFit/>
          </a:bodyPr>
          <a:lstStyle/>
          <a:p>
            <a:pPr algn="ctr"/>
            <a:r>
              <a:rPr lang="en-US" sz="1000" b="1" u="sng" dirty="0" smtClean="0">
                <a:latin typeface="Century Gothic" panose="020B0502020202020204" pitchFamily="34" charset="0"/>
              </a:rPr>
              <a:t>PSED</a:t>
            </a:r>
          </a:p>
          <a:p>
            <a:pPr marL="171450" indent="-171450">
              <a:buFont typeface="Arial" panose="020B0604020202020204" pitchFamily="34" charset="0"/>
              <a:buChar char="•"/>
            </a:pPr>
            <a:r>
              <a:rPr lang="en-US" sz="800" dirty="0" smtClean="0">
                <a:latin typeface="Century Gothic" panose="020B0502020202020204" pitchFamily="34" charset="0"/>
              </a:rPr>
              <a:t>Make a large dinosaur egg &amp; hide it in the classroom.  Share a letter with the children from a mother dinosaur who has lost her egg</a:t>
            </a:r>
          </a:p>
          <a:p>
            <a:pPr marL="171450" indent="-171450">
              <a:buFont typeface="Arial" panose="020B0604020202020204" pitchFamily="34" charset="0"/>
              <a:buChar char="•"/>
            </a:pPr>
            <a:r>
              <a:rPr lang="en-US" sz="800" dirty="0" smtClean="0">
                <a:latin typeface="Century Gothic" panose="020B0502020202020204" pitchFamily="34" charset="0"/>
              </a:rPr>
              <a:t>Discuss with the class how the mother must feel &amp; how they can care for the egg</a:t>
            </a:r>
          </a:p>
          <a:p>
            <a:pPr marL="171450" indent="-171450">
              <a:buFont typeface="Arial" panose="020B0604020202020204" pitchFamily="34" charset="0"/>
              <a:buChar char="•"/>
            </a:pPr>
            <a:r>
              <a:rPr lang="en-US" sz="800" dirty="0" smtClean="0">
                <a:latin typeface="Century Gothic" panose="020B0502020202020204" pitchFamily="34" charset="0"/>
              </a:rPr>
              <a:t>How would it feel if a dinosaur came to school? What problems might there be?  Size?  </a:t>
            </a:r>
            <a:r>
              <a:rPr lang="en-US" sz="800" dirty="0" err="1" smtClean="0">
                <a:latin typeface="Century Gothic" panose="020B0502020202020204" pitchFamily="34" charset="0"/>
              </a:rPr>
              <a:t>Behaviour</a:t>
            </a:r>
            <a:r>
              <a:rPr lang="en-US" sz="800" dirty="0" smtClean="0">
                <a:latin typeface="Century Gothic" panose="020B0502020202020204" pitchFamily="34" charset="0"/>
              </a:rPr>
              <a:t>?  How would we help them?</a:t>
            </a:r>
          </a:p>
          <a:p>
            <a:pPr marL="171450" indent="-171450">
              <a:buFont typeface="Arial" panose="020B0604020202020204" pitchFamily="34" charset="0"/>
              <a:buChar char="•"/>
            </a:pPr>
            <a:r>
              <a:rPr lang="en-US" sz="800" dirty="0" smtClean="0">
                <a:latin typeface="Century Gothic" panose="020B0502020202020204" pitchFamily="34" charset="0"/>
              </a:rPr>
              <a:t>Why might it be difficult being their friend?  How might we welcome them?</a:t>
            </a:r>
          </a:p>
          <a:p>
            <a:pPr marL="171450" indent="-171450">
              <a:buFont typeface="Arial" panose="020B0604020202020204" pitchFamily="34" charset="0"/>
              <a:buChar char="•"/>
            </a:pPr>
            <a:r>
              <a:rPr lang="en-US" sz="800" dirty="0" smtClean="0">
                <a:latin typeface="Century Gothic" panose="020B0502020202020204" pitchFamily="34" charset="0"/>
              </a:rPr>
              <a:t>For circle-time: pass a soft toy dinosaur around the circle.  Invite children ton talk about their </a:t>
            </a:r>
            <a:r>
              <a:rPr lang="en-GB" sz="800" dirty="0" smtClean="0">
                <a:latin typeface="Century Gothic" panose="020B0502020202020204" pitchFamily="34" charset="0"/>
              </a:rPr>
              <a:t>favourite</a:t>
            </a:r>
            <a:r>
              <a:rPr lang="en-US" sz="800" dirty="0" smtClean="0">
                <a:latin typeface="Century Gothic" panose="020B0502020202020204" pitchFamily="34" charset="0"/>
              </a:rPr>
              <a:t> dinosaur</a:t>
            </a:r>
          </a:p>
          <a:p>
            <a:pPr marL="171450" indent="-171450">
              <a:buFont typeface="Arial" panose="020B0604020202020204" pitchFamily="34" charset="0"/>
              <a:buChar char="•"/>
            </a:pPr>
            <a:r>
              <a:rPr lang="en-US" sz="800" dirty="0" smtClean="0">
                <a:latin typeface="Century Gothic" panose="020B0502020202020204" pitchFamily="34" charset="0"/>
              </a:rPr>
              <a:t>Encourage the children to express their feelings &amp; consider feelings of others</a:t>
            </a:r>
          </a:p>
          <a:p>
            <a:pPr marL="171450" indent="-171450">
              <a:buFont typeface="Arial" panose="020B0604020202020204" pitchFamily="34" charset="0"/>
              <a:buChar char="•"/>
            </a:pPr>
            <a:r>
              <a:rPr lang="en-US" sz="800" dirty="0" smtClean="0">
                <a:latin typeface="Century Gothic" panose="020B0502020202020204" pitchFamily="34" charset="0"/>
              </a:rPr>
              <a:t>Why is it important to look after our environment?</a:t>
            </a:r>
          </a:p>
          <a:p>
            <a:pPr marL="171450" indent="-171450">
              <a:buFont typeface="Arial" panose="020B0604020202020204" pitchFamily="34" charset="0"/>
              <a:buChar char="•"/>
            </a:pPr>
            <a:r>
              <a:rPr lang="en-US" sz="800" dirty="0" smtClean="0">
                <a:latin typeface="Century Gothic" panose="020B0502020202020204" pitchFamily="34" charset="0"/>
              </a:rPr>
              <a:t>What does extinct mean?</a:t>
            </a:r>
          </a:p>
          <a:p>
            <a:pPr marL="171450" indent="-171450">
              <a:buFont typeface="Arial" panose="020B0604020202020204" pitchFamily="34" charset="0"/>
              <a:buChar char="•"/>
            </a:pPr>
            <a:r>
              <a:rPr lang="en-US" sz="800" dirty="0" smtClean="0">
                <a:latin typeface="Century Gothic" panose="020B0502020202020204" pitchFamily="34" charset="0"/>
              </a:rPr>
              <a:t>What skills does a paleontologist have?  Patience, </a:t>
            </a:r>
            <a:r>
              <a:rPr lang="en-GB" sz="800" dirty="0" smtClean="0">
                <a:latin typeface="Century Gothic" panose="020B0502020202020204" pitchFamily="34" charset="0"/>
              </a:rPr>
              <a:t>perseverance</a:t>
            </a:r>
          </a:p>
        </p:txBody>
      </p:sp>
      <p:sp>
        <p:nvSpPr>
          <p:cNvPr id="21" name="TextBox 20"/>
          <p:cNvSpPr txBox="1"/>
          <p:nvPr/>
        </p:nvSpPr>
        <p:spPr>
          <a:xfrm>
            <a:off x="8446829" y="2832685"/>
            <a:ext cx="3680346" cy="1354217"/>
          </a:xfrm>
          <a:prstGeom prst="rect">
            <a:avLst/>
          </a:prstGeom>
          <a:noFill/>
        </p:spPr>
        <p:txBody>
          <a:bodyPr wrap="square" rtlCol="0">
            <a:spAutoFit/>
          </a:bodyPr>
          <a:lstStyle/>
          <a:p>
            <a:pPr algn="ctr"/>
            <a:r>
              <a:rPr lang="en-US" sz="1000" b="1" u="sng" dirty="0" smtClean="0">
                <a:latin typeface="Century Gothic" panose="020B0502020202020204" pitchFamily="34" charset="0"/>
              </a:rPr>
              <a:t>Outdoor Provision</a:t>
            </a:r>
          </a:p>
          <a:p>
            <a:pPr marL="171450" indent="-171450">
              <a:buFont typeface="Arial" panose="020B0604020202020204" pitchFamily="34" charset="0"/>
              <a:buChar char="•"/>
            </a:pPr>
            <a:r>
              <a:rPr lang="en-US" sz="800" dirty="0" smtClean="0">
                <a:latin typeface="Century Gothic" panose="020B0502020202020204" pitchFamily="34" charset="0"/>
              </a:rPr>
              <a:t>‘We’re Going on a Dinosaur Hunt’: walk around the school grounds as part of the introduction to school.  Pick up clues on the way around</a:t>
            </a:r>
          </a:p>
          <a:p>
            <a:pPr marL="171450" indent="-171450">
              <a:buFont typeface="Arial" panose="020B0604020202020204" pitchFamily="34" charset="0"/>
              <a:buChar char="•"/>
            </a:pPr>
            <a:r>
              <a:rPr lang="en-US" sz="800" dirty="0" smtClean="0">
                <a:latin typeface="Century Gothic" panose="020B0502020202020204" pitchFamily="34" charset="0"/>
              </a:rPr>
              <a:t>Use chalks and water-sprays to draw out dinosaurs  &amp; labelling words</a:t>
            </a:r>
          </a:p>
          <a:p>
            <a:pPr marL="171450" indent="-171450">
              <a:buFont typeface="Arial" panose="020B0604020202020204" pitchFamily="34" charset="0"/>
              <a:buChar char="•"/>
            </a:pPr>
            <a:r>
              <a:rPr lang="en-US" sz="800" dirty="0" smtClean="0">
                <a:latin typeface="Century Gothic" panose="020B0502020202020204" pitchFamily="34" charset="0"/>
              </a:rPr>
              <a:t>Create a dinosaur den for the explorers to observe the dinosaurs from</a:t>
            </a:r>
          </a:p>
          <a:p>
            <a:pPr marL="171450" indent="-171450">
              <a:buFont typeface="Arial" panose="020B0604020202020204" pitchFamily="34" charset="0"/>
              <a:buChar char="•"/>
            </a:pPr>
            <a:r>
              <a:rPr lang="en-US" sz="800" dirty="0" smtClean="0">
                <a:latin typeface="Century Gothic" panose="020B0502020202020204" pitchFamily="34" charset="0"/>
              </a:rPr>
              <a:t>Big sponge painting as a collaborative piece</a:t>
            </a:r>
          </a:p>
          <a:p>
            <a:pPr marL="171450" indent="-171450">
              <a:buFont typeface="Arial" panose="020B0604020202020204" pitchFamily="34" charset="0"/>
              <a:buChar char="•"/>
            </a:pPr>
            <a:endParaRPr lang="en-US" sz="800" dirty="0" smtClean="0">
              <a:latin typeface="Century Gothic" panose="020B0502020202020204" pitchFamily="34" charset="0"/>
            </a:endParaRPr>
          </a:p>
        </p:txBody>
      </p:sp>
      <p:sp>
        <p:nvSpPr>
          <p:cNvPr id="22" name="TextBox 21"/>
          <p:cNvSpPr txBox="1"/>
          <p:nvPr/>
        </p:nvSpPr>
        <p:spPr>
          <a:xfrm>
            <a:off x="8379728" y="4413402"/>
            <a:ext cx="3680346" cy="1969770"/>
          </a:xfrm>
          <a:prstGeom prst="rect">
            <a:avLst/>
          </a:prstGeom>
          <a:noFill/>
        </p:spPr>
        <p:txBody>
          <a:bodyPr wrap="square" rtlCol="0">
            <a:spAutoFit/>
          </a:bodyPr>
          <a:lstStyle/>
          <a:p>
            <a:pPr algn="ctr"/>
            <a:r>
              <a:rPr lang="en-US" sz="1000" b="1" u="sng" dirty="0" smtClean="0">
                <a:latin typeface="Century Gothic" panose="020B0502020202020204" pitchFamily="34" charset="0"/>
              </a:rPr>
              <a:t>Continuous Provision</a:t>
            </a:r>
          </a:p>
          <a:p>
            <a:pPr marL="171450" indent="-171450">
              <a:buFont typeface="Arial" panose="020B0604020202020204" pitchFamily="34" charset="0"/>
              <a:buChar char="•"/>
            </a:pPr>
            <a:r>
              <a:rPr lang="en-US" sz="800" dirty="0" smtClean="0">
                <a:latin typeface="Century Gothic" panose="020B0502020202020204" pitchFamily="34" charset="0"/>
              </a:rPr>
              <a:t>‘Tough Tray’ with small world dinosaur environment.  Encourage sorting &amp; appropriate dialogue</a:t>
            </a:r>
          </a:p>
          <a:p>
            <a:pPr marL="171450" indent="-171450">
              <a:buFont typeface="Arial" panose="020B0604020202020204" pitchFamily="34" charset="0"/>
              <a:buChar char="•"/>
            </a:pPr>
            <a:r>
              <a:rPr lang="en-US" sz="800" dirty="0" smtClean="0">
                <a:latin typeface="Century Gothic" panose="020B0502020202020204" pitchFamily="34" charset="0"/>
              </a:rPr>
              <a:t>Dinosaur role-play to encourage language development</a:t>
            </a:r>
          </a:p>
          <a:p>
            <a:pPr marL="171450" indent="-171450">
              <a:buFont typeface="Arial" panose="020B0604020202020204" pitchFamily="34" charset="0"/>
              <a:buChar char="•"/>
            </a:pPr>
            <a:r>
              <a:rPr lang="en-US" sz="800" dirty="0" smtClean="0">
                <a:latin typeface="Century Gothic" panose="020B0502020202020204" pitchFamily="34" charset="0"/>
              </a:rPr>
              <a:t>Large dinosaurs to use in the role-play area alongside the explorers set</a:t>
            </a:r>
          </a:p>
          <a:p>
            <a:pPr marL="171450" indent="-171450">
              <a:buFont typeface="Arial" panose="020B0604020202020204" pitchFamily="34" charset="0"/>
              <a:buChar char="•"/>
            </a:pPr>
            <a:r>
              <a:rPr lang="en-US" sz="800" dirty="0" smtClean="0">
                <a:latin typeface="Century Gothic" panose="020B0502020202020204" pitchFamily="34" charset="0"/>
              </a:rPr>
              <a:t>Free painting of dinosaurs and relevant scenes</a:t>
            </a:r>
          </a:p>
          <a:p>
            <a:pPr marL="171450" indent="-171450">
              <a:buFont typeface="Arial" panose="020B0604020202020204" pitchFamily="34" charset="0"/>
              <a:buChar char="•"/>
            </a:pPr>
            <a:r>
              <a:rPr lang="en-US" sz="800" dirty="0" smtClean="0">
                <a:latin typeface="Century Gothic" panose="020B0502020202020204" pitchFamily="34" charset="0"/>
              </a:rPr>
              <a:t>Construction toys e.g. stickle bricks: set challenges to make different dinosaurs, using the different shapes</a:t>
            </a:r>
          </a:p>
          <a:p>
            <a:pPr marL="171450" indent="-171450">
              <a:buFont typeface="Arial" panose="020B0604020202020204" pitchFamily="34" charset="0"/>
              <a:buChar char="•"/>
            </a:pPr>
            <a:r>
              <a:rPr lang="en-US" sz="800" dirty="0" smtClean="0">
                <a:latin typeface="Century Gothic" panose="020B0502020202020204" pitchFamily="34" charset="0"/>
              </a:rPr>
              <a:t>Playdough: make dinosaur shapes &amp; add features using different tools</a:t>
            </a:r>
          </a:p>
          <a:p>
            <a:pPr marL="171450" indent="-171450">
              <a:buFont typeface="Arial" panose="020B0604020202020204" pitchFamily="34" charset="0"/>
              <a:buChar char="•"/>
            </a:pPr>
            <a:r>
              <a:rPr lang="en-US" sz="800" dirty="0" smtClean="0">
                <a:latin typeface="Century Gothic" panose="020B0502020202020204" pitchFamily="34" charset="0"/>
              </a:rPr>
              <a:t>Dinosaur hunt in the sand tray: clean, wash &amp; sort the different types of dinosaurs buried</a:t>
            </a:r>
          </a:p>
          <a:p>
            <a:pPr marL="171450" indent="-171450">
              <a:buFont typeface="Arial" panose="020B0604020202020204" pitchFamily="34" charset="0"/>
              <a:buChar char="•"/>
            </a:pPr>
            <a:r>
              <a:rPr lang="en-US" sz="800" dirty="0" smtClean="0">
                <a:latin typeface="Century Gothic" panose="020B0502020202020204" pitchFamily="34" charset="0"/>
              </a:rPr>
              <a:t>Writing area: appropriate mark making</a:t>
            </a:r>
          </a:p>
          <a:p>
            <a:endParaRPr lang="en-US" sz="800" dirty="0" smtClean="0">
              <a:latin typeface="Century Gothic" panose="020B0502020202020204" pitchFamily="34" charset="0"/>
            </a:endParaRPr>
          </a:p>
        </p:txBody>
      </p:sp>
      <p:pic>
        <p:nvPicPr>
          <p:cNvPr id="25" name="Picture 24" descr="&lt;strong&gt;Dinosaur&lt;/strong&gt;, PNG by fumar-porros on DeviantArt"/>
          <p:cNvPicPr>
            <a:picLocks noChangeAspect="1"/>
          </p:cNvPicPr>
          <p:nvPr/>
        </p:nvPicPr>
        <p:blipFill rotWithShape="1">
          <a:blip r:embed="rId3">
            <a:extLst>
              <a:ext uri="{28A0092B-C50C-407E-A947-70E740481C1C}">
                <a14:useLocalDpi xmlns:a14="http://schemas.microsoft.com/office/drawing/2010/main" val="0"/>
              </a:ext>
            </a:extLst>
          </a:blip>
          <a:srcRect l="9824" t="7953" r="2456" b="15556"/>
          <a:stretch/>
        </p:blipFill>
        <p:spPr>
          <a:xfrm>
            <a:off x="7517666" y="2495410"/>
            <a:ext cx="1238726" cy="810127"/>
          </a:xfrm>
          <a:prstGeom prst="rect">
            <a:avLst/>
          </a:prstGeom>
        </p:spPr>
      </p:pic>
      <p:sp>
        <p:nvSpPr>
          <p:cNvPr id="26" name="Rounded Rectangle 25"/>
          <p:cNvSpPr/>
          <p:nvPr/>
        </p:nvSpPr>
        <p:spPr>
          <a:xfrm>
            <a:off x="8419533" y="4350545"/>
            <a:ext cx="3734938" cy="24080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76209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311</TotalTime>
  <Words>1112</Words>
  <Application>Microsoft Office PowerPoint</Application>
  <PresentationFormat>Widescreen</PresentationFormat>
  <Paragraphs>74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Century Gothic</vt:lpstr>
      <vt:lpstr>Trebuchet MS</vt:lpstr>
      <vt:lpstr>Wingdings 3</vt:lpstr>
      <vt:lpstr>Facet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Spencer</dc:creator>
  <cp:lastModifiedBy>Mrs Lait</cp:lastModifiedBy>
  <cp:revision>18</cp:revision>
  <cp:lastPrinted>2022-08-04T12:23:16Z</cp:lastPrinted>
  <dcterms:created xsi:type="dcterms:W3CDTF">2021-09-05T10:48:41Z</dcterms:created>
  <dcterms:modified xsi:type="dcterms:W3CDTF">2022-09-28T07:03:05Z</dcterms:modified>
</cp:coreProperties>
</file>