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10186988" cy="14609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14362" cy="733025"/>
          </a:xfrm>
          <a:prstGeom prst="rect">
            <a:avLst/>
          </a:prstGeom>
        </p:spPr>
        <p:txBody>
          <a:bodyPr vert="horz" lIns="141680" tIns="70841" rIns="141680" bIns="70841" rtlCol="0"/>
          <a:lstStyle>
            <a:lvl1pPr algn="l">
              <a:defRPr sz="19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70269" y="0"/>
            <a:ext cx="4414362" cy="733025"/>
          </a:xfrm>
          <a:prstGeom prst="rect">
            <a:avLst/>
          </a:prstGeom>
        </p:spPr>
        <p:txBody>
          <a:bodyPr vert="horz" lIns="141680" tIns="70841" rIns="141680" bIns="70841" rtlCol="0"/>
          <a:lstStyle>
            <a:lvl1pPr algn="r">
              <a:defRPr sz="1900"/>
            </a:lvl1pPr>
          </a:lstStyle>
          <a:p>
            <a:fld id="{AA2E5030-3FAF-428C-B453-1A1F96643A06}" type="datetimeFigureOut">
              <a:rPr lang="en-GB" smtClean="0"/>
              <a:t>04/08/2022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1827213"/>
            <a:ext cx="8764588" cy="4929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41680" tIns="70841" rIns="141680" bIns="70841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18700" y="7030948"/>
            <a:ext cx="8149590" cy="5752594"/>
          </a:xfrm>
          <a:prstGeom prst="rect">
            <a:avLst/>
          </a:prstGeom>
        </p:spPr>
        <p:txBody>
          <a:bodyPr vert="horz" lIns="141680" tIns="70841" rIns="141680" bIns="70841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876741"/>
            <a:ext cx="4414362" cy="733024"/>
          </a:xfrm>
          <a:prstGeom prst="rect">
            <a:avLst/>
          </a:prstGeom>
        </p:spPr>
        <p:txBody>
          <a:bodyPr vert="horz" lIns="141680" tIns="70841" rIns="141680" bIns="70841" rtlCol="0" anchor="b"/>
          <a:lstStyle>
            <a:lvl1pPr algn="l">
              <a:defRPr sz="19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70269" y="13876741"/>
            <a:ext cx="4414362" cy="733024"/>
          </a:xfrm>
          <a:prstGeom prst="rect">
            <a:avLst/>
          </a:prstGeom>
        </p:spPr>
        <p:txBody>
          <a:bodyPr vert="horz" lIns="141680" tIns="70841" rIns="141680" bIns="70841" rtlCol="0" anchor="b"/>
          <a:lstStyle>
            <a:lvl1pPr algn="r">
              <a:defRPr sz="1900"/>
            </a:lvl1pPr>
          </a:lstStyle>
          <a:p>
            <a:fld id="{165172B3-B18F-4E45-AFDD-7AB02D36104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3389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24679" y="2666245"/>
            <a:ext cx="2564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entury Gothic" panose="020B0502020202020204" pitchFamily="34" charset="0"/>
              </a:rPr>
              <a:t>Let’s Celebrate!</a:t>
            </a:r>
            <a:endParaRPr lang="en-GB" sz="24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774" y="136478"/>
            <a:ext cx="39851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Understanding the World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What is a celebration? Think of all the different reasons that we celebrate. Have we been to a wedding, christening? Think about birthdays, Christmas, other celebrations such as Diwali, bonfire night, Easter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What do we do when there is a celebration?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Explore similarities &amp; differences between life in this country &amp; other countries &amp; compare how Christmas is celebrated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Use a calendar to see when celebrations take place, discuss which season it is 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Discuss seasonal changes, reduction in daylight hours, darkness is well suited to the fireworks, sparklers, candles &amp; lights associated with Diwali &amp; bonfire night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Discuss the seasons of autumn &amp; winter &amp; the effect of the changing seasons have on the natural  world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Go on an autumn walk &amp; collect items, make a recording of sounds we hear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Make Christmas presents for the birds, talk about how to loo after birds &amp; other wildlife over the cold winter months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3774" y="136478"/>
            <a:ext cx="3985146" cy="24622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86010" y="2794845"/>
            <a:ext cx="398514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Expressive Art &amp; Design</a:t>
            </a:r>
            <a:endParaRPr lang="en-US" sz="400" b="1" u="sng" dirty="0" smtClean="0">
              <a:latin typeface="Century Gothic" panose="020B0502020202020204" pitchFamily="34" charset="0"/>
            </a:endParaRPr>
          </a:p>
          <a:p>
            <a:pPr algn="ctr"/>
            <a:endParaRPr lang="en-US" sz="1000" b="1" u="sng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Create a collage using leaves, seed, </a:t>
            </a:r>
            <a:r>
              <a:rPr lang="en-GB" sz="800" dirty="0" smtClean="0">
                <a:latin typeface="Century Gothic" panose="020B0502020202020204" pitchFamily="34" charset="0"/>
              </a:rPr>
              <a:t>conkers</a:t>
            </a:r>
            <a:r>
              <a:rPr lang="en-US" sz="800" dirty="0" smtClean="0">
                <a:latin typeface="Century Gothic" panose="020B0502020202020204" pitchFamily="34" charset="0"/>
              </a:rPr>
              <a:t> that have been collected.  Encourage families to go on walks and send in what they have collected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Leaf printing using different shapes &amp; sizes to add interest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Autumn shades of colour – mixing colours &amp; changing tones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Bonfire pictures using fingers, use Espresso to inspire colours &amp; shapes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Make soup – linked to the story ‘Pumpkin Soup’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Make Christmas cards, wrapping paper &amp; calendars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Explore pitch &amp; melody when singing Bonfire night songs &amp; rhymes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Watch &amp; listen to online videos of traditional Indian dance &amp; music performances for Diwali.  Discuss their thoughts on the performances expressing their feelings &amp; opinions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Cosmic Yoga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Practise</a:t>
            </a:r>
            <a:r>
              <a:rPr lang="en-US" sz="800" dirty="0" smtClean="0">
                <a:latin typeface="Century Gothic" panose="020B0502020202020204" pitchFamily="34" charset="0"/>
              </a:rPr>
              <a:t> &amp; perform Christmas production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6022" y="2755818"/>
            <a:ext cx="3985146" cy="20928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163774" y="5022850"/>
            <a:ext cx="3985146" cy="17357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4258103" y="136477"/>
            <a:ext cx="3985146" cy="24622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70598" y="5023045"/>
            <a:ext cx="3985146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Physical Development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Children to explore moving in different ways &amp; combine movements to create a firework dance, use Handel’s ‘Music for the Royal Fireworks’ , develop skipping, jumping &amp; twirling skills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Autumn walk around school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Fine-motor skills, cutting, threading e.g. threading ribbon &amp; pipe cleans through hole punched paper plate to create </a:t>
            </a:r>
            <a:r>
              <a:rPr lang="en-US" sz="750" dirty="0">
                <a:latin typeface="Century Gothic" panose="020B0502020202020204" pitchFamily="34" charset="0"/>
              </a:rPr>
              <a:t>C</a:t>
            </a:r>
            <a:r>
              <a:rPr lang="en-US" sz="750" dirty="0" smtClean="0">
                <a:latin typeface="Century Gothic" panose="020B0502020202020204" pitchFamily="34" charset="0"/>
              </a:rPr>
              <a:t>atherine wheel, cut picture from toy catalogue to produce Christmas wish list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Cut &amp; prepare food to make vegetable soup linked to ‘Pumpkin Soup; story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Draw around own hand &amp; then draw a </a:t>
            </a:r>
            <a:r>
              <a:rPr lang="en-GB" sz="750" dirty="0" smtClean="0">
                <a:latin typeface="Century Gothic" panose="020B0502020202020204" pitchFamily="34" charset="0"/>
              </a:rPr>
              <a:t>rangoli</a:t>
            </a:r>
            <a:r>
              <a:rPr lang="en-US" sz="750" dirty="0" smtClean="0">
                <a:latin typeface="Century Gothic" panose="020B0502020202020204" pitchFamily="34" charset="0"/>
              </a:rPr>
              <a:t> pattern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Make Diwali sweets, roll dough into ball shape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Diwali themed Yoga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Bollywood / </a:t>
            </a:r>
            <a:r>
              <a:rPr lang="en-GB" sz="750" dirty="0" smtClean="0">
                <a:latin typeface="Century Gothic" panose="020B0502020202020204" pitchFamily="34" charset="0"/>
              </a:rPr>
              <a:t>Bhangra</a:t>
            </a:r>
            <a:r>
              <a:rPr lang="en-US" sz="750" dirty="0" smtClean="0">
                <a:latin typeface="Century Gothic" panose="020B0502020202020204" pitchFamily="34" charset="0"/>
              </a:rPr>
              <a:t> dance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01320" y="136477"/>
            <a:ext cx="398514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Mathematics</a:t>
            </a:r>
          </a:p>
          <a:p>
            <a:pPr algn="ctr"/>
            <a:endParaRPr lang="en-US" sz="1000" b="1" u="sng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Use White Rose </a:t>
            </a:r>
            <a:r>
              <a:rPr lang="en-GB" sz="800" dirty="0" smtClean="0">
                <a:latin typeface="Century Gothic" panose="020B0502020202020204" pitchFamily="34" charset="0"/>
              </a:rPr>
              <a:t>Maths</a:t>
            </a:r>
            <a:r>
              <a:rPr lang="en-US" sz="800" dirty="0" smtClean="0">
                <a:latin typeface="Century Gothic" panose="020B0502020202020204" pitchFamily="34" charset="0"/>
              </a:rPr>
              <a:t> &amp; </a:t>
            </a:r>
            <a:r>
              <a:rPr lang="en-GB" sz="800" dirty="0" smtClean="0">
                <a:latin typeface="Century Gothic" panose="020B0502020202020204" pitchFamily="34" charset="0"/>
              </a:rPr>
              <a:t>Number blocks</a:t>
            </a:r>
            <a:r>
              <a:rPr lang="en-US" sz="800" dirty="0" smtClean="0">
                <a:latin typeface="Century Gothic" panose="020B0502020202020204" pitchFamily="34" charset="0"/>
              </a:rPr>
              <a:t> SoW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Learning names of 2d shapes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Explore rotating and manipulating shapes to create pictures of fireworks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Make repeating patterns e.g. use natural resources, print pattern wrapping paper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Compare weight of presents using balancing scales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Practise</a:t>
            </a:r>
            <a:r>
              <a:rPr lang="en-US" sz="800" dirty="0" smtClean="0">
                <a:latin typeface="Century Gothic" panose="020B0502020202020204" pitchFamily="34" charset="0"/>
              </a:rPr>
              <a:t> counting back from 10 e.g. taking off in a rocket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Recognising</a:t>
            </a:r>
            <a:r>
              <a:rPr lang="en-US" sz="800" dirty="0" smtClean="0">
                <a:latin typeface="Century Gothic" panose="020B0502020202020204" pitchFamily="34" charset="0"/>
              </a:rPr>
              <a:t> &amp; writing numbers 1-10,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Weighing natural materials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entury Gothic" panose="020B0502020202020204" pitchFamily="34" charset="0"/>
              </a:rPr>
              <a:t>Subitising</a:t>
            </a:r>
            <a:r>
              <a:rPr lang="en-US" sz="800" dirty="0" smtClean="0">
                <a:latin typeface="Century Gothic" panose="020B0502020202020204" pitchFamily="34" charset="0"/>
              </a:rPr>
              <a:t> e.g. ‘Feed Rudolph’ roll a dice and then count the correct number of carrots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Compare lengths of </a:t>
            </a:r>
            <a:r>
              <a:rPr lang="en-GB" sz="800" dirty="0" smtClean="0">
                <a:latin typeface="Century Gothic" panose="020B0502020202020204" pitchFamily="34" charset="0"/>
              </a:rPr>
              <a:t>tinsel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Compare weight of Christmas presents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01320" y="3297706"/>
            <a:ext cx="3985146" cy="16202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258103" y="3266201"/>
            <a:ext cx="398514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Literacy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>
                <a:latin typeface="Century Gothic" panose="020B0502020202020204" pitchFamily="34" charset="0"/>
              </a:rPr>
              <a:t>Share a variety of fiction &amp; non-fiction text &amp; develop language through </a:t>
            </a:r>
            <a:r>
              <a:rPr lang="en-US" sz="700" dirty="0" smtClean="0">
                <a:latin typeface="Century Gothic" panose="020B0502020202020204" pitchFamily="34" charset="0"/>
              </a:rPr>
              <a:t>storylines e.g. ‘Pumpkin Soup’, ‘Percy the Park Keeper’ &amp; other books related to the seasons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Read ‘Pop &amp; Bang’ eBook, children to use </a:t>
            </a:r>
            <a:r>
              <a:rPr lang="en-GB" sz="700" dirty="0" smtClean="0">
                <a:latin typeface="Century Gothic" panose="020B0502020202020204" pitchFamily="34" charset="0"/>
              </a:rPr>
              <a:t>coloured</a:t>
            </a:r>
            <a:r>
              <a:rPr lang="en-US" sz="700" dirty="0" smtClean="0">
                <a:latin typeface="Century Gothic" panose="020B0502020202020204" pitchFamily="34" charset="0"/>
              </a:rPr>
              <a:t> felt tips to write firework noise words e.g. pop, bang, fizz, crack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CVC word building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CVC word hunt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Phonics – Follow Ruth Miskin lessons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Autumn words related to seasons on display to sound out &amp; read e.g. wind, red, yellow, brown, </a:t>
            </a:r>
            <a:r>
              <a:rPr lang="en-GB" sz="700" dirty="0" smtClean="0">
                <a:latin typeface="Century Gothic" panose="020B0502020202020204" pitchFamily="34" charset="0"/>
              </a:rPr>
              <a:t>conkers</a:t>
            </a:r>
            <a:r>
              <a:rPr lang="en-US" sz="700" dirty="0" smtClean="0">
                <a:latin typeface="Century Gothic" panose="020B0502020202020204" pitchFamily="34" charset="0"/>
              </a:rPr>
              <a:t>, leaves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Read Autumn poems and make a class poem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Plan a celebration &amp; write a list of food, guests, other things we may need, collectively then independently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Write Christmas cards to send home, write Christmas lists</a:t>
            </a:r>
            <a:endParaRPr lang="en-US" sz="7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25204" y="5022851"/>
            <a:ext cx="3985146" cy="17357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453720" y="5022852"/>
            <a:ext cx="383161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Communication &amp; Language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Invite children to learn bonfire night, Diwali &amp;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Christmas  themed songs &amp; rhymes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Encourage children to listen carefully to how the songs &amp; rhymes sound &amp; explore different rhythms &amp; sound patterns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Engage children in story times and non-fiction texts about bonfire night, Diwali, Christmas &amp; Remembrance Day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Support children to learn new vocabulary e.g. shimmering, sparkly, booming &amp; ask questions to find out more 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Discuss common phrases that you may say during a Diwali celebration e.g. welcome, come in, please, thank you, happy Diwali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Invite children to share their experiences of celebrations, describing events in detail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Learn scripts for assembly &amp; Christmas production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00" dirty="0" smtClean="0">
                <a:latin typeface="Century Gothic" panose="020B0502020202020204" pitchFamily="34" charset="0"/>
              </a:rPr>
              <a:t>Listening Station – Christmas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352432" y="243977"/>
            <a:ext cx="3734938" cy="23547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ounded Rectangle 17"/>
          <p:cNvSpPr/>
          <p:nvPr/>
        </p:nvSpPr>
        <p:spPr>
          <a:xfrm>
            <a:off x="8400861" y="2802947"/>
            <a:ext cx="3734938" cy="13139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8379728" y="251409"/>
            <a:ext cx="368034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PSED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Make Christmas pudding &amp; Diwali sweets – children to manage their own hand washing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>
                <a:latin typeface="Century Gothic" panose="020B0502020202020204" pitchFamily="34" charset="0"/>
              </a:rPr>
              <a:t>Sparks in the Sky story – discuss feelings &amp; emotion s of the characters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>
                <a:latin typeface="Century Gothic" panose="020B0502020202020204" pitchFamily="34" charset="0"/>
              </a:rPr>
              <a:t>Discuss our own feelings about bonfire night &amp; fireworks,&amp; dislikes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>
                <a:latin typeface="Century Gothic" panose="020B0502020202020204" pitchFamily="34" charset="0"/>
              </a:rPr>
              <a:t>Introduce new vocabulary e.g. excited, worried &amp; link to children’s own experiences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>
                <a:latin typeface="Century Gothic" panose="020B0502020202020204" pitchFamily="34" charset="0"/>
              </a:rPr>
              <a:t>Discuss about safety rules, how to follow fire safety rules to keep safe &amp; happy when watching </a:t>
            </a:r>
            <a:r>
              <a:rPr lang="en-US" sz="750" dirty="0" smtClean="0">
                <a:latin typeface="Century Gothic" panose="020B0502020202020204" pitchFamily="34" charset="0"/>
              </a:rPr>
              <a:t>fireworks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Talk about how to keep pets safe &amp; happy during Bonfire Night, create a safe bed for our dog, invite children to look after &amp; reassure our dog to make him feel better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Circle Time – talk about special celebrations they have been to &amp; how it made them feel, take turns to speak &amp; listen, develop &amp; model language</a:t>
            </a:r>
            <a:endParaRPr lang="en-US" sz="75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Century Gothic" panose="020B0502020202020204" pitchFamily="34" charset="0"/>
              </a:rPr>
              <a:t>Understand that we are all different &amp; have different beliefs &amp; opinions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750" dirty="0" smtClean="0">
                <a:latin typeface="Century Gothic" panose="020B0502020202020204" pitchFamily="34" charset="0"/>
              </a:rPr>
              <a:t>Help children to understand tolerance &amp; that we need to be able to accept people from different cultures &amp; with different beliefs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750" dirty="0" smtClean="0">
                <a:latin typeface="Century Gothic" panose="020B0502020202020204" pitchFamily="34" charset="0"/>
              </a:rPr>
              <a:t>Talk about healthy eating, create a vegetable soup</a:t>
            </a:r>
            <a:endParaRPr lang="en-US" sz="750" dirty="0" smtClean="0">
              <a:latin typeface="Century Gothic" panose="020B0502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46829" y="2832685"/>
            <a:ext cx="3680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Outdoor Provision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Use outdoor stage &amp; invite children to create firework dances with firework sounds using instruments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Line table/wall with black paper &amp; resources to create their own firework display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Large transient pictures from the objects collected on Autumn walk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Role-Play - outdoor kitchen to prepare food for celebrations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Provide powder paint, spoons &amp; scoops, invite children to sprinkle paint on the ground &amp; spread using brooms, spray bottles &amp; watering cans to create large firework picture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79728" y="4413402"/>
            <a:ext cx="368034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latin typeface="Century Gothic" panose="020B0502020202020204" pitchFamily="34" charset="0"/>
              </a:rPr>
              <a:t>Continuous Provision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‘Tuff Tray’ – create small world bonfire scene and Diwali story using characters to retell the story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Water tray – dark </a:t>
            </a:r>
            <a:r>
              <a:rPr lang="en-GB" sz="800" dirty="0" smtClean="0">
                <a:latin typeface="Century Gothic" panose="020B0502020202020204" pitchFamily="34" charset="0"/>
              </a:rPr>
              <a:t>coloured</a:t>
            </a:r>
            <a:r>
              <a:rPr lang="en-US" sz="800" dirty="0" smtClean="0">
                <a:latin typeface="Century Gothic" panose="020B0502020202020204" pitchFamily="34" charset="0"/>
              </a:rPr>
              <a:t> water, sequins, glitter, foils strips, create firework bottles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Sequence the story Sparks in the Sky on a washing 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Sand – Hide the firework pictures in the sand/rice &amp; invite the children to describe the firework and another child has to find the matching firework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Role-play –</a:t>
            </a:r>
            <a:r>
              <a:rPr lang="en-US" sz="800" dirty="0">
                <a:latin typeface="Century Gothic" panose="020B0502020202020204" pitchFamily="34" charset="0"/>
              </a:rPr>
              <a:t> </a:t>
            </a:r>
            <a:r>
              <a:rPr lang="en-US" sz="800" dirty="0" smtClean="0">
                <a:latin typeface="Century Gothic" panose="020B0502020202020204" pitchFamily="34" charset="0"/>
              </a:rPr>
              <a:t>restaurant where celebrations can take place, children practice using social phrases and well-formed sentences when acting out being a customer and waiter/waitress/chef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Role-play – Santa’s workshop or traditional home to decorate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Write invitations, decorate &amp; fill envelopes for celebrations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Century Gothic" panose="020B0502020202020204" pitchFamily="34" charset="0"/>
              </a:rPr>
              <a:t>Daily handwriting – names, phonic letters</a:t>
            </a:r>
          </a:p>
          <a:p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 smtClean="0">
              <a:latin typeface="Century Gothic" panose="020B0502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419533" y="4350545"/>
            <a:ext cx="3734938" cy="24080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631" y="2369219"/>
            <a:ext cx="1638015" cy="10974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64065" y="2337398"/>
            <a:ext cx="1596894" cy="123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9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1841</TotalTime>
  <Words>1153</Words>
  <Application>Microsoft Office PowerPoint</Application>
  <PresentationFormat>Widescreen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Trebuchet MS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Spencer</dc:creator>
  <cp:lastModifiedBy>Mrs Lait</cp:lastModifiedBy>
  <cp:revision>42</cp:revision>
  <cp:lastPrinted>2022-08-04T12:23:53Z</cp:lastPrinted>
  <dcterms:created xsi:type="dcterms:W3CDTF">2021-09-05T10:48:41Z</dcterms:created>
  <dcterms:modified xsi:type="dcterms:W3CDTF">2022-08-04T12:23:56Z</dcterms:modified>
</cp:coreProperties>
</file>