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3" r:id="rId1"/>
  </p:sldMasterIdLst>
  <p:notesMasterIdLst>
    <p:notesMasterId r:id="rId3"/>
  </p:notesMasterIdLst>
  <p:sldIdLst>
    <p:sldId id="256" r:id="rId2"/>
  </p:sldIdLst>
  <p:sldSz cx="12192000" cy="6858000"/>
  <p:notesSz cx="7053263" cy="10180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74" d="100"/>
          <a:sy n="74" d="100"/>
        </p:scale>
        <p:origin x="4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56414" cy="510800"/>
          </a:xfrm>
          <a:prstGeom prst="rect">
            <a:avLst/>
          </a:prstGeom>
        </p:spPr>
        <p:txBody>
          <a:bodyPr vert="horz" lIns="98465" tIns="49232" rIns="98465" bIns="49232" rtlCol="0"/>
          <a:lstStyle>
            <a:lvl1pPr algn="l">
              <a:defRPr sz="1300"/>
            </a:lvl1pPr>
          </a:lstStyle>
          <a:p>
            <a:endParaRPr lang="en-GB" dirty="0"/>
          </a:p>
        </p:txBody>
      </p:sp>
      <p:sp>
        <p:nvSpPr>
          <p:cNvPr id="3" name="Date Placeholder 2"/>
          <p:cNvSpPr>
            <a:spLocks noGrp="1"/>
          </p:cNvSpPr>
          <p:nvPr>
            <p:ph type="dt" idx="1"/>
          </p:nvPr>
        </p:nvSpPr>
        <p:spPr>
          <a:xfrm>
            <a:off x="3995217" y="0"/>
            <a:ext cx="3056414" cy="510800"/>
          </a:xfrm>
          <a:prstGeom prst="rect">
            <a:avLst/>
          </a:prstGeom>
        </p:spPr>
        <p:txBody>
          <a:bodyPr vert="horz" lIns="98465" tIns="49232" rIns="98465" bIns="49232" rtlCol="0"/>
          <a:lstStyle>
            <a:lvl1pPr algn="r">
              <a:defRPr sz="1300"/>
            </a:lvl1pPr>
          </a:lstStyle>
          <a:p>
            <a:fld id="{AA2E5030-3FAF-428C-B453-1A1F96643A06}" type="datetimeFigureOut">
              <a:rPr lang="en-GB" smtClean="0"/>
              <a:t>17/06/2022</a:t>
            </a:fld>
            <a:endParaRPr lang="en-GB" dirty="0"/>
          </a:p>
        </p:txBody>
      </p:sp>
      <p:sp>
        <p:nvSpPr>
          <p:cNvPr id="4" name="Slide Image Placeholder 3"/>
          <p:cNvSpPr>
            <a:spLocks noGrp="1" noRot="1" noChangeAspect="1"/>
          </p:cNvSpPr>
          <p:nvPr>
            <p:ph type="sldImg" idx="2"/>
          </p:nvPr>
        </p:nvSpPr>
        <p:spPr>
          <a:xfrm>
            <a:off x="473075" y="1273175"/>
            <a:ext cx="6107113" cy="3435350"/>
          </a:xfrm>
          <a:prstGeom prst="rect">
            <a:avLst/>
          </a:prstGeom>
          <a:noFill/>
          <a:ln w="12700">
            <a:solidFill>
              <a:prstClr val="black"/>
            </a:solidFill>
          </a:ln>
        </p:spPr>
        <p:txBody>
          <a:bodyPr vert="horz" lIns="98465" tIns="49232" rIns="98465" bIns="49232" rtlCol="0" anchor="ctr"/>
          <a:lstStyle/>
          <a:p>
            <a:endParaRPr lang="en-GB" dirty="0"/>
          </a:p>
        </p:txBody>
      </p:sp>
      <p:sp>
        <p:nvSpPr>
          <p:cNvPr id="5" name="Notes Placeholder 4"/>
          <p:cNvSpPr>
            <a:spLocks noGrp="1"/>
          </p:cNvSpPr>
          <p:nvPr>
            <p:ph type="body" sz="quarter" idx="3"/>
          </p:nvPr>
        </p:nvSpPr>
        <p:spPr>
          <a:xfrm>
            <a:off x="705327" y="4899432"/>
            <a:ext cx="5642610" cy="4008626"/>
          </a:xfrm>
          <a:prstGeom prst="rect">
            <a:avLst/>
          </a:prstGeom>
        </p:spPr>
        <p:txBody>
          <a:bodyPr vert="horz" lIns="98465" tIns="49232" rIns="98465" bIns="49232"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2" y="9669840"/>
            <a:ext cx="3056414" cy="510799"/>
          </a:xfrm>
          <a:prstGeom prst="rect">
            <a:avLst/>
          </a:prstGeom>
        </p:spPr>
        <p:txBody>
          <a:bodyPr vert="horz" lIns="98465" tIns="49232" rIns="98465" bIns="49232" rtlCol="0" anchor="b"/>
          <a:lstStyle>
            <a:lvl1pPr algn="l">
              <a:defRPr sz="1300"/>
            </a:lvl1pPr>
          </a:lstStyle>
          <a:p>
            <a:endParaRPr lang="en-GB" dirty="0"/>
          </a:p>
        </p:txBody>
      </p:sp>
      <p:sp>
        <p:nvSpPr>
          <p:cNvPr id="7" name="Slide Number Placeholder 6"/>
          <p:cNvSpPr>
            <a:spLocks noGrp="1"/>
          </p:cNvSpPr>
          <p:nvPr>
            <p:ph type="sldNum" sz="quarter" idx="5"/>
          </p:nvPr>
        </p:nvSpPr>
        <p:spPr>
          <a:xfrm>
            <a:off x="3995217" y="9669840"/>
            <a:ext cx="3056414" cy="510799"/>
          </a:xfrm>
          <a:prstGeom prst="rect">
            <a:avLst/>
          </a:prstGeom>
        </p:spPr>
        <p:txBody>
          <a:bodyPr vert="horz" lIns="98465" tIns="49232" rIns="98465" bIns="49232" rtlCol="0" anchor="b"/>
          <a:lstStyle>
            <a:lvl1pPr algn="r">
              <a:defRPr sz="1300"/>
            </a:lvl1pPr>
          </a:lstStyle>
          <a:p>
            <a:fld id="{165172B3-B18F-4E45-AFDD-7AB02D361043}" type="slidenum">
              <a:rPr lang="en-GB" smtClean="0"/>
              <a:t>‹#›</a:t>
            </a:fld>
            <a:endParaRPr lang="en-GB" dirty="0"/>
          </a:p>
        </p:txBody>
      </p:sp>
    </p:spTree>
    <p:extLst>
      <p:ext uri="{BB962C8B-B14F-4D97-AF65-F5344CB8AC3E}">
        <p14:creationId xmlns:p14="http://schemas.microsoft.com/office/powerpoint/2010/main" val="261338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69873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57538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852438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5524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314583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40987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939293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1810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20656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414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6/17/2022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4084726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98850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22804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50133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6/17/2022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654004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51893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6/17/2022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894506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53721" y="2666245"/>
            <a:ext cx="3623480" cy="538609"/>
          </a:xfrm>
          <a:prstGeom prst="rect">
            <a:avLst/>
          </a:prstGeom>
          <a:noFill/>
        </p:spPr>
        <p:txBody>
          <a:bodyPr wrap="square" rtlCol="0">
            <a:spAutoFit/>
          </a:bodyPr>
          <a:lstStyle/>
          <a:p>
            <a:pPr algn="ctr"/>
            <a:r>
              <a:rPr lang="en-US" b="1" dirty="0" smtClean="0">
                <a:latin typeface="Century Gothic" panose="020B0502020202020204" pitchFamily="34" charset="0"/>
              </a:rPr>
              <a:t>At the Bottom of the Garden!</a:t>
            </a:r>
          </a:p>
          <a:p>
            <a:pPr algn="ctr"/>
            <a:r>
              <a:rPr lang="en-US" sz="1100" b="1" dirty="0" smtClean="0">
                <a:latin typeface="Century Gothic" panose="020B0502020202020204" pitchFamily="34" charset="0"/>
              </a:rPr>
              <a:t>What is an insect?  Do all mini-beasts have 6 legs?</a:t>
            </a:r>
            <a:endParaRPr lang="en-GB" sz="1100" b="1" dirty="0">
              <a:latin typeface="Century Gothic" panose="020B0502020202020204" pitchFamily="34" charset="0"/>
            </a:endParaRPr>
          </a:p>
        </p:txBody>
      </p:sp>
      <p:sp>
        <p:nvSpPr>
          <p:cNvPr id="5" name="TextBox 4"/>
          <p:cNvSpPr txBox="1"/>
          <p:nvPr/>
        </p:nvSpPr>
        <p:spPr>
          <a:xfrm>
            <a:off x="163774" y="136478"/>
            <a:ext cx="3985146" cy="2277547"/>
          </a:xfrm>
          <a:prstGeom prst="rect">
            <a:avLst/>
          </a:prstGeom>
          <a:noFill/>
        </p:spPr>
        <p:txBody>
          <a:bodyPr wrap="square" rtlCol="0">
            <a:spAutoFit/>
          </a:bodyPr>
          <a:lstStyle/>
          <a:p>
            <a:pPr algn="ctr"/>
            <a:r>
              <a:rPr lang="en-US" sz="1000" b="1" u="sng" dirty="0" smtClean="0">
                <a:latin typeface="Century Gothic" panose="020B0502020202020204" pitchFamily="34" charset="0"/>
              </a:rPr>
              <a:t>Understanding the World</a:t>
            </a:r>
          </a:p>
          <a:p>
            <a:pPr lvl="0"/>
            <a:endParaRPr lang="en-US" sz="700" dirty="0" smtClean="0">
              <a:latin typeface="Century Gothic" panose="020B0502020202020204" pitchFamily="34" charset="0"/>
            </a:endParaRPr>
          </a:p>
          <a:p>
            <a:pPr marL="171450" lvl="0" indent="-171450">
              <a:buFont typeface="Arial" panose="020B0604020202020204" pitchFamily="34" charset="0"/>
              <a:buChar char="•"/>
            </a:pPr>
            <a:r>
              <a:rPr lang="en-GB" sz="900" dirty="0">
                <a:latin typeface="Century Gothic" panose="020B0502020202020204" pitchFamily="34" charset="0"/>
              </a:rPr>
              <a:t>Go on a bug hunt around school </a:t>
            </a:r>
            <a:r>
              <a:rPr lang="en-GB" sz="900" dirty="0" smtClean="0">
                <a:latin typeface="Century Gothic" panose="020B0502020202020204" pitchFamily="34" charset="0"/>
              </a:rPr>
              <a:t>identifying </a:t>
            </a:r>
            <a:r>
              <a:rPr lang="en-GB" sz="900" dirty="0">
                <a:latin typeface="Century Gothic" panose="020B0502020202020204" pitchFamily="34" charset="0"/>
              </a:rPr>
              <a:t>the best places to find them.</a:t>
            </a:r>
          </a:p>
          <a:p>
            <a:pPr marL="171450" lvl="0" indent="-171450">
              <a:buFont typeface="Arial" panose="020B0604020202020204" pitchFamily="34" charset="0"/>
              <a:buChar char="•"/>
            </a:pPr>
            <a:r>
              <a:rPr lang="en-GB" sz="900" dirty="0">
                <a:latin typeface="Century Gothic" panose="020B0502020202020204" pitchFamily="34" charset="0"/>
              </a:rPr>
              <a:t>Where are </a:t>
            </a:r>
            <a:r>
              <a:rPr lang="en-GB" sz="900" dirty="0" smtClean="0">
                <a:latin typeface="Century Gothic" panose="020B0502020202020204" pitchFamily="34" charset="0"/>
              </a:rPr>
              <a:t>mini-beasts </a:t>
            </a:r>
            <a:r>
              <a:rPr lang="en-GB" sz="900" dirty="0">
                <a:latin typeface="Century Gothic" panose="020B0502020202020204" pitchFamily="34" charset="0"/>
              </a:rPr>
              <a:t>natural habitats and why?</a:t>
            </a:r>
          </a:p>
          <a:p>
            <a:pPr marL="171450" lvl="0" indent="-171450">
              <a:buFont typeface="Arial" panose="020B0604020202020204" pitchFamily="34" charset="0"/>
              <a:buChar char="•"/>
            </a:pPr>
            <a:r>
              <a:rPr lang="en-GB" sz="900" dirty="0">
                <a:latin typeface="Century Gothic" panose="020B0502020202020204" pitchFamily="34" charset="0"/>
              </a:rPr>
              <a:t>What purposes do </a:t>
            </a:r>
            <a:r>
              <a:rPr lang="en-GB" sz="900" dirty="0" smtClean="0">
                <a:latin typeface="Century Gothic" panose="020B0502020202020204" pitchFamily="34" charset="0"/>
              </a:rPr>
              <a:t>mini-beasts </a:t>
            </a:r>
            <a:r>
              <a:rPr lang="en-GB" sz="900" dirty="0">
                <a:latin typeface="Century Gothic" panose="020B0502020202020204" pitchFamily="34" charset="0"/>
              </a:rPr>
              <a:t>serve in our environment, </a:t>
            </a:r>
            <a:r>
              <a:rPr lang="en-GB" sz="900" dirty="0" smtClean="0">
                <a:latin typeface="Century Gothic" panose="020B0502020202020204" pitchFamily="34" charset="0"/>
              </a:rPr>
              <a:t>e.g. </a:t>
            </a:r>
            <a:r>
              <a:rPr lang="en-GB" sz="900" dirty="0">
                <a:latin typeface="Century Gothic" panose="020B0502020202020204" pitchFamily="34" charset="0"/>
              </a:rPr>
              <a:t>spiders, flies, bees?</a:t>
            </a:r>
          </a:p>
          <a:p>
            <a:pPr marL="171450" lvl="0" indent="-171450">
              <a:buFont typeface="Arial" panose="020B0604020202020204" pitchFamily="34" charset="0"/>
              <a:buChar char="•"/>
            </a:pPr>
            <a:r>
              <a:rPr lang="en-GB" sz="900" dirty="0">
                <a:latin typeface="Century Gothic" panose="020B0502020202020204" pitchFamily="34" charset="0"/>
              </a:rPr>
              <a:t>Talk about the life cycles of specific bugs. Look at how  some of them change </a:t>
            </a:r>
            <a:r>
              <a:rPr lang="en-GB" sz="900" dirty="0" smtClean="0">
                <a:latin typeface="Century Gothic" panose="020B0502020202020204" pitchFamily="34" charset="0"/>
              </a:rPr>
              <a:t>e.g. </a:t>
            </a:r>
            <a:r>
              <a:rPr lang="en-GB" sz="900" dirty="0">
                <a:latin typeface="Century Gothic" panose="020B0502020202020204" pitchFamily="34" charset="0"/>
              </a:rPr>
              <a:t>butterflies. Identify that most bugs hatch out of eggs.</a:t>
            </a:r>
          </a:p>
          <a:p>
            <a:pPr marL="171450" lvl="0" indent="-171450">
              <a:buFont typeface="Arial" panose="020B0604020202020204" pitchFamily="34" charset="0"/>
              <a:buChar char="•"/>
            </a:pPr>
            <a:r>
              <a:rPr lang="en-GB" sz="900" dirty="0">
                <a:latin typeface="Century Gothic" panose="020B0502020202020204" pitchFamily="34" charset="0"/>
              </a:rPr>
              <a:t>How do </a:t>
            </a:r>
            <a:r>
              <a:rPr lang="en-GB" sz="900" dirty="0" smtClean="0">
                <a:latin typeface="Century Gothic" panose="020B0502020202020204" pitchFamily="34" charset="0"/>
              </a:rPr>
              <a:t>mini-beasts </a:t>
            </a:r>
            <a:r>
              <a:rPr lang="en-GB" sz="900" dirty="0">
                <a:latin typeface="Century Gothic" panose="020B0502020202020204" pitchFamily="34" charset="0"/>
              </a:rPr>
              <a:t>help us?</a:t>
            </a:r>
          </a:p>
          <a:p>
            <a:pPr marL="171450" lvl="0" indent="-171450">
              <a:buFont typeface="Arial" panose="020B0604020202020204" pitchFamily="34" charset="0"/>
              <a:buChar char="•"/>
            </a:pPr>
            <a:r>
              <a:rPr lang="en-GB" sz="900" dirty="0">
                <a:latin typeface="Century Gothic" panose="020B0502020202020204" pitchFamily="34" charset="0"/>
              </a:rPr>
              <a:t>Understand that all living things have a life cycle. Recap our life cycle.</a:t>
            </a:r>
          </a:p>
          <a:p>
            <a:pPr marL="171450" lvl="0" indent="-171450">
              <a:buFont typeface="Arial" panose="020B0604020202020204" pitchFamily="34" charset="0"/>
              <a:buChar char="•"/>
            </a:pPr>
            <a:r>
              <a:rPr lang="en-GB" sz="900" dirty="0">
                <a:latin typeface="Century Gothic" panose="020B0502020202020204" pitchFamily="34" charset="0"/>
              </a:rPr>
              <a:t>Some mini beasts can only be found in certain places and countries. </a:t>
            </a: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6" name="Rounded Rectangle 5"/>
          <p:cNvSpPr/>
          <p:nvPr/>
        </p:nvSpPr>
        <p:spPr>
          <a:xfrm>
            <a:off x="163774" y="136478"/>
            <a:ext cx="3985146" cy="24622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p:cNvSpPr txBox="1"/>
          <p:nvPr/>
        </p:nvSpPr>
        <p:spPr>
          <a:xfrm>
            <a:off x="186010" y="2794845"/>
            <a:ext cx="3985146" cy="2200602"/>
          </a:xfrm>
          <a:prstGeom prst="rect">
            <a:avLst/>
          </a:prstGeom>
          <a:noFill/>
        </p:spPr>
        <p:txBody>
          <a:bodyPr wrap="square" rtlCol="0">
            <a:spAutoFit/>
          </a:bodyPr>
          <a:lstStyle/>
          <a:p>
            <a:pPr algn="ctr"/>
            <a:r>
              <a:rPr lang="en-US" sz="1000" b="1" u="sng" dirty="0" smtClean="0">
                <a:latin typeface="Century Gothic" panose="020B0502020202020204" pitchFamily="34" charset="0"/>
              </a:rPr>
              <a:t>Expressive Art &amp; Design</a:t>
            </a:r>
          </a:p>
          <a:p>
            <a:pPr algn="ctr"/>
            <a:endParaRPr lang="en-US" sz="700" b="1" u="sng" dirty="0" smtClean="0">
              <a:latin typeface="Century Gothic" panose="020B0502020202020204" pitchFamily="34" charset="0"/>
            </a:endParaRPr>
          </a:p>
          <a:p>
            <a:pPr marL="171450" indent="-171450">
              <a:buFont typeface="Arial" panose="020B0604020202020204" pitchFamily="34" charset="0"/>
              <a:buChar char="•"/>
            </a:pPr>
            <a:r>
              <a:rPr lang="en-US" sz="800" dirty="0" smtClean="0">
                <a:latin typeface="Century Gothic" panose="020B0502020202020204" pitchFamily="34" charset="0"/>
              </a:rPr>
              <a:t>E</a:t>
            </a:r>
            <a:r>
              <a:rPr lang="en-GB" sz="800" dirty="0" smtClean="0">
                <a:latin typeface="Century Gothic" panose="020B0502020202020204" pitchFamily="34" charset="0"/>
              </a:rPr>
              <a:t>ncourage </a:t>
            </a:r>
            <a:r>
              <a:rPr lang="en-GB" sz="800" dirty="0">
                <a:latin typeface="Century Gothic" panose="020B0502020202020204" pitchFamily="34" charset="0"/>
              </a:rPr>
              <a:t>the children to make some temporary </a:t>
            </a:r>
            <a:r>
              <a:rPr lang="en-GB" sz="800" dirty="0" smtClean="0">
                <a:latin typeface="Century Gothic" panose="020B0502020202020204" pitchFamily="34" charset="0"/>
              </a:rPr>
              <a:t>mini-beast </a:t>
            </a:r>
            <a:r>
              <a:rPr lang="en-GB" sz="800" dirty="0">
                <a:latin typeface="Century Gothic" panose="020B0502020202020204" pitchFamily="34" charset="0"/>
              </a:rPr>
              <a:t>models and sculptures using natural materials, such as leaves, flowers, petals and feathers. </a:t>
            </a:r>
            <a:endParaRPr lang="en-GB" sz="800" dirty="0" smtClean="0">
              <a:latin typeface="Century Gothic" panose="020B0502020202020204" pitchFamily="34" charset="0"/>
            </a:endParaRPr>
          </a:p>
          <a:p>
            <a:pPr marL="171450" lvl="0" indent="-171450">
              <a:buFont typeface="Arial" panose="020B0604020202020204" pitchFamily="34" charset="0"/>
              <a:buChar char="•"/>
            </a:pPr>
            <a:r>
              <a:rPr lang="en-GB" sz="800" dirty="0">
                <a:latin typeface="Century Gothic" panose="020B0502020202020204" pitchFamily="34" charset="0"/>
              </a:rPr>
              <a:t>Look at and discuss ‘The Snail’ picture by Henri Matisse. Encourage the children to create their own snail collage pictures.</a:t>
            </a:r>
          </a:p>
          <a:p>
            <a:pPr marL="171450" lvl="0" indent="-171450">
              <a:buFont typeface="Arial" panose="020B0604020202020204" pitchFamily="34" charset="0"/>
              <a:buChar char="•"/>
            </a:pPr>
            <a:r>
              <a:rPr lang="en-GB" sz="800" dirty="0">
                <a:latin typeface="Century Gothic" panose="020B0502020202020204" pitchFamily="34" charset="0"/>
              </a:rPr>
              <a:t>Use percussion instruments to make sounds to accompany different </a:t>
            </a:r>
            <a:r>
              <a:rPr lang="en-GB" sz="800" dirty="0" smtClean="0">
                <a:latin typeface="Century Gothic" panose="020B0502020202020204" pitchFamily="34" charset="0"/>
              </a:rPr>
              <a:t>mini-beasts. </a:t>
            </a:r>
            <a:r>
              <a:rPr lang="en-GB" sz="800" dirty="0">
                <a:latin typeface="Century Gothic" panose="020B0502020202020204" pitchFamily="34" charset="0"/>
              </a:rPr>
              <a:t>Encourage the children to think about which instrument would be best for each </a:t>
            </a:r>
            <a:r>
              <a:rPr lang="en-GB" sz="800" dirty="0" smtClean="0">
                <a:latin typeface="Century Gothic" panose="020B0502020202020204" pitchFamily="34" charset="0"/>
              </a:rPr>
              <a:t>mini-beast </a:t>
            </a:r>
            <a:r>
              <a:rPr lang="en-GB" sz="800" dirty="0">
                <a:latin typeface="Century Gothic" panose="020B0502020202020204" pitchFamily="34" charset="0"/>
              </a:rPr>
              <a:t>and how they should be played (quiet/loud, slow/fast).</a:t>
            </a:r>
          </a:p>
          <a:p>
            <a:pPr marL="171450" lvl="0" indent="-171450">
              <a:buFont typeface="Arial" panose="020B0604020202020204" pitchFamily="34" charset="0"/>
              <a:buChar char="•"/>
            </a:pPr>
            <a:r>
              <a:rPr lang="en-GB" sz="800" dirty="0">
                <a:latin typeface="Century Gothic" panose="020B0502020202020204" pitchFamily="34" charset="0"/>
              </a:rPr>
              <a:t>Teach children a selection of </a:t>
            </a:r>
            <a:r>
              <a:rPr lang="en-GB" sz="800" dirty="0" smtClean="0">
                <a:latin typeface="Century Gothic" panose="020B0502020202020204" pitchFamily="34" charset="0"/>
              </a:rPr>
              <a:t>mini-beast </a:t>
            </a:r>
            <a:r>
              <a:rPr lang="en-GB" sz="800" dirty="0">
                <a:latin typeface="Century Gothic" panose="020B0502020202020204" pitchFamily="34" charset="0"/>
              </a:rPr>
              <a:t>songs to learn by heart. Some of the songs in this </a:t>
            </a:r>
            <a:r>
              <a:rPr lang="en-GB" sz="800" dirty="0" smtClean="0">
                <a:latin typeface="Century Gothic" panose="020B0502020202020204" pitchFamily="34" charset="0"/>
              </a:rPr>
              <a:t>‘mini-beast Songs and Rhymes Pack’ </a:t>
            </a:r>
            <a:r>
              <a:rPr lang="en-GB" sz="800" dirty="0">
                <a:latin typeface="Century Gothic" panose="020B0502020202020204" pitchFamily="34" charset="0"/>
              </a:rPr>
              <a:t>might be helpful.</a:t>
            </a:r>
          </a:p>
          <a:p>
            <a:pPr marL="171450" lvl="0" indent="-171450">
              <a:buFont typeface="Arial" panose="020B0604020202020204" pitchFamily="34" charset="0"/>
              <a:buChar char="•"/>
            </a:pPr>
            <a:r>
              <a:rPr lang="en-GB" sz="800" dirty="0">
                <a:latin typeface="Century Gothic" panose="020B0502020202020204" pitchFamily="34" charset="0"/>
              </a:rPr>
              <a:t>Provide the children with stones and paint. Children can decorate their stone to look like a </a:t>
            </a:r>
            <a:r>
              <a:rPr lang="en-GB" sz="800" dirty="0" smtClean="0">
                <a:latin typeface="Century Gothic" panose="020B0502020202020204" pitchFamily="34" charset="0"/>
              </a:rPr>
              <a:t>mini-beast, </a:t>
            </a:r>
            <a:r>
              <a:rPr lang="en-GB" sz="800" dirty="0">
                <a:latin typeface="Century Gothic" panose="020B0502020202020204" pitchFamily="34" charset="0"/>
              </a:rPr>
              <a:t>such as a bee, ladybird or butterfly. Use them to decorate a small world area or outdoor space.</a:t>
            </a: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8" name="Rounded Rectangle 7"/>
          <p:cNvSpPr/>
          <p:nvPr/>
        </p:nvSpPr>
        <p:spPr>
          <a:xfrm>
            <a:off x="186022" y="2755818"/>
            <a:ext cx="3985146" cy="20928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p:cNvSpPr/>
          <p:nvPr/>
        </p:nvSpPr>
        <p:spPr>
          <a:xfrm>
            <a:off x="163774" y="5022850"/>
            <a:ext cx="3985146" cy="17357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ounded Rectangle 9"/>
          <p:cNvSpPr/>
          <p:nvPr/>
        </p:nvSpPr>
        <p:spPr>
          <a:xfrm>
            <a:off x="4258103" y="136477"/>
            <a:ext cx="3985146" cy="24622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p:cNvSpPr txBox="1"/>
          <p:nvPr/>
        </p:nvSpPr>
        <p:spPr>
          <a:xfrm>
            <a:off x="170598" y="5023045"/>
            <a:ext cx="3985146" cy="1892826"/>
          </a:xfrm>
          <a:prstGeom prst="rect">
            <a:avLst/>
          </a:prstGeom>
          <a:noFill/>
        </p:spPr>
        <p:txBody>
          <a:bodyPr wrap="square" rtlCol="0">
            <a:spAutoFit/>
          </a:bodyPr>
          <a:lstStyle/>
          <a:p>
            <a:pPr algn="ctr"/>
            <a:r>
              <a:rPr lang="en-US" sz="1000" b="1" u="sng" dirty="0" smtClean="0">
                <a:latin typeface="Century Gothic" panose="020B0502020202020204" pitchFamily="34" charset="0"/>
              </a:rPr>
              <a:t>Physical Development</a:t>
            </a:r>
          </a:p>
          <a:p>
            <a:pPr lvl="0"/>
            <a:endParaRPr lang="en-GB" sz="800" dirty="0">
              <a:latin typeface="Century Gothic" panose="020B0502020202020204" pitchFamily="34" charset="0"/>
            </a:endParaRPr>
          </a:p>
          <a:p>
            <a:pPr marL="171450" lvl="0" indent="-171450">
              <a:buFont typeface="Arial" panose="020B0604020202020204" pitchFamily="34" charset="0"/>
              <a:buChar char="•"/>
            </a:pPr>
            <a:r>
              <a:rPr lang="en-GB" sz="700" dirty="0" smtClean="0">
                <a:latin typeface="Century Gothic" panose="020B0502020202020204" pitchFamily="34" charset="0"/>
              </a:rPr>
              <a:t>Play </a:t>
            </a:r>
            <a:r>
              <a:rPr lang="en-GB" sz="700" dirty="0">
                <a:latin typeface="Century Gothic" panose="020B0502020202020204" pitchFamily="34" charset="0"/>
              </a:rPr>
              <a:t>a piece of music called ‘Fantasy in C’ by Georg Philipp Telemann. Encourage the children to create a butterfly dance and explore different ways of moving to the music. The children could incorporate the following:</a:t>
            </a:r>
          </a:p>
          <a:p>
            <a:pPr lvl="1"/>
            <a:r>
              <a:rPr lang="en-GB" sz="700" dirty="0" smtClean="0">
                <a:latin typeface="Century Gothic" panose="020B0502020202020204" pitchFamily="34" charset="0"/>
              </a:rPr>
              <a:t>- different </a:t>
            </a:r>
            <a:r>
              <a:rPr lang="en-GB" sz="700" dirty="0">
                <a:latin typeface="Century Gothic" panose="020B0502020202020204" pitchFamily="34" charset="0"/>
              </a:rPr>
              <a:t>heights (moving while stretched up tall and while crouched down</a:t>
            </a:r>
            <a:r>
              <a:rPr lang="en-GB" sz="700" dirty="0" smtClean="0">
                <a:latin typeface="Century Gothic" panose="020B0502020202020204" pitchFamily="34" charset="0"/>
              </a:rPr>
              <a:t>)</a:t>
            </a:r>
            <a:endParaRPr lang="en-GB" sz="700" dirty="0">
              <a:latin typeface="Century Gothic" panose="020B0502020202020204" pitchFamily="34" charset="0"/>
            </a:endParaRPr>
          </a:p>
          <a:p>
            <a:pPr lvl="1"/>
            <a:r>
              <a:rPr lang="en-GB" sz="700" dirty="0" smtClean="0">
                <a:latin typeface="Century Gothic" panose="020B0502020202020204" pitchFamily="34" charset="0"/>
              </a:rPr>
              <a:t>- moving </a:t>
            </a:r>
            <a:r>
              <a:rPr lang="en-GB" sz="700" dirty="0">
                <a:latin typeface="Century Gothic" panose="020B0502020202020204" pitchFamily="34" charset="0"/>
              </a:rPr>
              <a:t>different parts of their body (for example sweeping arms high and low)</a:t>
            </a:r>
          </a:p>
          <a:p>
            <a:pPr lvl="1"/>
            <a:r>
              <a:rPr lang="en-GB" sz="700" dirty="0" smtClean="0">
                <a:latin typeface="Century Gothic" panose="020B0502020202020204" pitchFamily="34" charset="0"/>
              </a:rPr>
              <a:t>- listening </a:t>
            </a:r>
            <a:r>
              <a:rPr lang="en-GB" sz="700" dirty="0">
                <a:latin typeface="Century Gothic" panose="020B0502020202020204" pitchFamily="34" charset="0"/>
              </a:rPr>
              <a:t>to the tempo of the music (speeding up and slowing down with it)</a:t>
            </a:r>
          </a:p>
          <a:p>
            <a:pPr lvl="1"/>
            <a:r>
              <a:rPr lang="en-GB" sz="700" dirty="0" smtClean="0">
                <a:latin typeface="Century Gothic" panose="020B0502020202020204" pitchFamily="34" charset="0"/>
              </a:rPr>
              <a:t>- stopping </a:t>
            </a:r>
            <a:r>
              <a:rPr lang="en-GB" sz="700" dirty="0">
                <a:latin typeface="Century Gothic" panose="020B0502020202020204" pitchFamily="34" charset="0"/>
              </a:rPr>
              <a:t>to visit flowers for nectar as they travel around</a:t>
            </a:r>
          </a:p>
          <a:p>
            <a:pPr marL="171450" lvl="0" indent="-171450">
              <a:buFont typeface="Arial" panose="020B0604020202020204" pitchFamily="34" charset="0"/>
              <a:buChar char="•"/>
            </a:pPr>
            <a:r>
              <a:rPr lang="en-GB" sz="700" dirty="0">
                <a:latin typeface="Century Gothic" panose="020B0502020202020204" pitchFamily="34" charset="0"/>
              </a:rPr>
              <a:t>Play some </a:t>
            </a:r>
            <a:r>
              <a:rPr lang="en-GB" sz="700" dirty="0" smtClean="0">
                <a:latin typeface="Century Gothic" panose="020B0502020202020204" pitchFamily="34" charset="0"/>
              </a:rPr>
              <a:t>mini-beast-themed </a:t>
            </a:r>
            <a:r>
              <a:rPr lang="en-GB" sz="700" dirty="0">
                <a:latin typeface="Century Gothic" panose="020B0502020202020204" pitchFamily="34" charset="0"/>
              </a:rPr>
              <a:t>music or songs and encourage the children to move to the music. For example, you could use ‘The Flight of the Bumblebee’ by Nikolai Rimsky-Korsakov.</a:t>
            </a:r>
          </a:p>
          <a:p>
            <a:pPr marL="171450" lvl="0" indent="-171450">
              <a:buFont typeface="Arial" panose="020B0604020202020204" pitchFamily="34" charset="0"/>
              <a:buChar char="•"/>
            </a:pPr>
            <a:r>
              <a:rPr lang="en-GB" sz="700" dirty="0">
                <a:latin typeface="Century Gothic" panose="020B0502020202020204" pitchFamily="34" charset="0"/>
              </a:rPr>
              <a:t>Place hoops in the outdoor area. Encourage the children to jump between the hoops like grasshoppers.</a:t>
            </a:r>
          </a:p>
          <a:p>
            <a:endParaRPr lang="en-US" sz="800" dirty="0" smtClean="0">
              <a:latin typeface="Century Gothic" panose="020B0502020202020204" pitchFamily="34" charset="0"/>
            </a:endParaRPr>
          </a:p>
        </p:txBody>
      </p:sp>
      <p:sp>
        <p:nvSpPr>
          <p:cNvPr id="12" name="TextBox 11"/>
          <p:cNvSpPr txBox="1"/>
          <p:nvPr/>
        </p:nvSpPr>
        <p:spPr>
          <a:xfrm>
            <a:off x="4301320" y="136477"/>
            <a:ext cx="3985146" cy="2477601"/>
          </a:xfrm>
          <a:prstGeom prst="rect">
            <a:avLst/>
          </a:prstGeom>
          <a:noFill/>
        </p:spPr>
        <p:txBody>
          <a:bodyPr wrap="square" rtlCol="0">
            <a:spAutoFit/>
          </a:bodyPr>
          <a:lstStyle/>
          <a:p>
            <a:pPr algn="ctr"/>
            <a:r>
              <a:rPr lang="en-US" sz="1000" b="1" u="sng" dirty="0" smtClean="0">
                <a:latin typeface="Century Gothic" panose="020B0502020202020204" pitchFamily="34" charset="0"/>
              </a:rPr>
              <a:t>Mathematics</a:t>
            </a:r>
          </a:p>
          <a:p>
            <a:pPr marL="171450" indent="-171450">
              <a:buFont typeface="Arial" panose="020B0604020202020204" pitchFamily="34" charset="0"/>
              <a:buChar char="•"/>
            </a:pPr>
            <a:endParaRPr lang="en-US" sz="800" dirty="0" smtClean="0">
              <a:latin typeface="Century Gothic" panose="020B0502020202020204" pitchFamily="34" charset="0"/>
            </a:endParaRPr>
          </a:p>
          <a:p>
            <a:pPr marL="171450" indent="-171450">
              <a:buFont typeface="Arial" panose="020B0604020202020204" pitchFamily="34" charset="0"/>
              <a:buChar char="•"/>
            </a:pPr>
            <a:r>
              <a:rPr lang="en-US" sz="850" dirty="0" smtClean="0">
                <a:latin typeface="Century Gothic" panose="020B0502020202020204" pitchFamily="34" charset="0"/>
              </a:rPr>
              <a:t>Use White Rose </a:t>
            </a:r>
            <a:r>
              <a:rPr lang="en-GB" sz="850" dirty="0" smtClean="0">
                <a:latin typeface="Century Gothic" panose="020B0502020202020204" pitchFamily="34" charset="0"/>
              </a:rPr>
              <a:t>Maths, Hamilton Maths</a:t>
            </a:r>
            <a:r>
              <a:rPr lang="en-US" sz="850" dirty="0" smtClean="0">
                <a:latin typeface="Century Gothic" panose="020B0502020202020204" pitchFamily="34" charset="0"/>
              </a:rPr>
              <a:t> &amp; </a:t>
            </a:r>
            <a:r>
              <a:rPr lang="en-GB" sz="850" dirty="0" smtClean="0">
                <a:latin typeface="Century Gothic" panose="020B0502020202020204" pitchFamily="34" charset="0"/>
              </a:rPr>
              <a:t>Number Blocks</a:t>
            </a:r>
            <a:r>
              <a:rPr lang="en-US" sz="850" dirty="0" smtClean="0">
                <a:latin typeface="Century Gothic" panose="020B0502020202020204" pitchFamily="34" charset="0"/>
              </a:rPr>
              <a:t> Schemes of Work</a:t>
            </a:r>
          </a:p>
          <a:p>
            <a:pPr marL="171450" lvl="0" indent="-171450">
              <a:buFont typeface="Arial" panose="020B0604020202020204" pitchFamily="34" charset="0"/>
              <a:buChar char="•"/>
            </a:pPr>
            <a:r>
              <a:rPr lang="en-GB" sz="800" dirty="0">
                <a:latin typeface="Century Gothic" panose="020B0502020202020204" pitchFamily="34" charset="0"/>
              </a:rPr>
              <a:t>Ladybird Game-Orchard Games</a:t>
            </a:r>
          </a:p>
          <a:p>
            <a:pPr marL="171450" lvl="0" indent="-171450">
              <a:buFont typeface="Arial" panose="020B0604020202020204" pitchFamily="34" charset="0"/>
              <a:buChar char="•"/>
            </a:pPr>
            <a:r>
              <a:rPr lang="en-GB" sz="800" dirty="0">
                <a:latin typeface="Century Gothic" panose="020B0502020202020204" pitchFamily="34" charset="0"/>
              </a:rPr>
              <a:t>Counting ladybird spots and adding the 2 wings together.</a:t>
            </a:r>
          </a:p>
          <a:p>
            <a:pPr marL="171450" lvl="0" indent="-171450">
              <a:buFont typeface="Arial" panose="020B0604020202020204" pitchFamily="34" charset="0"/>
              <a:buChar char="•"/>
            </a:pPr>
            <a:r>
              <a:rPr lang="en-GB" sz="800" dirty="0">
                <a:latin typeface="Century Gothic" panose="020B0502020202020204" pitchFamily="34" charset="0"/>
              </a:rPr>
              <a:t>Measure </a:t>
            </a:r>
            <a:r>
              <a:rPr lang="en-GB" sz="800" dirty="0" smtClean="0">
                <a:latin typeface="Century Gothic" panose="020B0502020202020204" pitchFamily="34" charset="0"/>
              </a:rPr>
              <a:t>mini-beasts </a:t>
            </a:r>
            <a:r>
              <a:rPr lang="en-GB" sz="800" dirty="0">
                <a:latin typeface="Century Gothic" panose="020B0502020202020204" pitchFamily="34" charset="0"/>
              </a:rPr>
              <a:t>using a piece of string-use appropriate language long, longer, longest.</a:t>
            </a:r>
          </a:p>
          <a:p>
            <a:pPr marL="171450" lvl="0" indent="-171450">
              <a:buFont typeface="Arial" panose="020B0604020202020204" pitchFamily="34" charset="0"/>
              <a:buChar char="•"/>
            </a:pPr>
            <a:r>
              <a:rPr lang="en-GB" sz="800" dirty="0">
                <a:latin typeface="Century Gothic" panose="020B0502020202020204" pitchFamily="34" charset="0"/>
              </a:rPr>
              <a:t>Repeat patterns of caterpillar body circles 4/5 colours to create a whole caterpillar.</a:t>
            </a:r>
          </a:p>
          <a:p>
            <a:pPr marL="171450" lvl="0" indent="-171450">
              <a:buFont typeface="Arial" panose="020B0604020202020204" pitchFamily="34" charset="0"/>
              <a:buChar char="•"/>
            </a:pPr>
            <a:r>
              <a:rPr lang="en-GB" sz="800" dirty="0">
                <a:latin typeface="Century Gothic" panose="020B0502020202020204" pitchFamily="34" charset="0"/>
              </a:rPr>
              <a:t>Favourite bugs graph. Relate questions to interpret the data collected.</a:t>
            </a:r>
          </a:p>
          <a:p>
            <a:pPr marL="171450" lvl="0" indent="-171450">
              <a:buFont typeface="Arial" panose="020B0604020202020204" pitchFamily="34" charset="0"/>
              <a:buChar char="•"/>
            </a:pPr>
            <a:r>
              <a:rPr lang="en-GB" sz="800" dirty="0">
                <a:latin typeface="Century Gothic" panose="020B0502020202020204" pitchFamily="34" charset="0"/>
              </a:rPr>
              <a:t>Tally charts- bugs spotted outside.</a:t>
            </a:r>
          </a:p>
          <a:p>
            <a:pPr marL="171450" lvl="0" indent="-171450">
              <a:buFont typeface="Arial" panose="020B0604020202020204" pitchFamily="34" charset="0"/>
              <a:buChar char="•"/>
            </a:pPr>
            <a:r>
              <a:rPr lang="en-GB" sz="800" dirty="0">
                <a:latin typeface="Century Gothic" panose="020B0502020202020204" pitchFamily="34" charset="0"/>
              </a:rPr>
              <a:t>Symmetry- butterflies</a:t>
            </a:r>
          </a:p>
          <a:p>
            <a:pPr marL="171450" lvl="0" indent="-171450">
              <a:buFont typeface="Arial" panose="020B0604020202020204" pitchFamily="34" charset="0"/>
              <a:buChar char="•"/>
            </a:pPr>
            <a:r>
              <a:rPr lang="en-GB" sz="800" dirty="0">
                <a:latin typeface="Century Gothic" panose="020B0502020202020204" pitchFamily="34" charset="0"/>
              </a:rPr>
              <a:t>Count how many items of food the hungry caterpillar ate.</a:t>
            </a:r>
          </a:p>
          <a:p>
            <a:pPr marL="171450" lvl="0" indent="-171450">
              <a:buFont typeface="Arial" panose="020B0604020202020204" pitchFamily="34" charset="0"/>
              <a:buChar char="•"/>
            </a:pPr>
            <a:r>
              <a:rPr lang="en-GB" sz="800" dirty="0">
                <a:latin typeface="Century Gothic" panose="020B0502020202020204" pitchFamily="34" charset="0"/>
              </a:rPr>
              <a:t>Introduce V</a:t>
            </a:r>
            <a:r>
              <a:rPr lang="en-GB" sz="800" dirty="0" smtClean="0">
                <a:latin typeface="Century Gothic" panose="020B0502020202020204" pitchFamily="34" charset="0"/>
              </a:rPr>
              <a:t>enn </a:t>
            </a:r>
            <a:r>
              <a:rPr lang="en-GB" sz="800" dirty="0">
                <a:latin typeface="Century Gothic" panose="020B0502020202020204" pitchFamily="34" charset="0"/>
              </a:rPr>
              <a:t>diagrams- characteristics of different bugs </a:t>
            </a:r>
            <a:r>
              <a:rPr lang="en-GB" sz="800" dirty="0" smtClean="0">
                <a:latin typeface="Century Gothic" panose="020B0502020202020204" pitchFamily="34" charset="0"/>
              </a:rPr>
              <a:t>e.g. </a:t>
            </a:r>
            <a:r>
              <a:rPr lang="en-GB" sz="800" dirty="0">
                <a:latin typeface="Century Gothic" panose="020B0502020202020204" pitchFamily="34" charset="0"/>
              </a:rPr>
              <a:t>legs, wings, antennae</a:t>
            </a:r>
          </a:p>
          <a:p>
            <a:pPr marL="171450" lvl="0" indent="-171450">
              <a:buFont typeface="Arial" panose="020B0604020202020204" pitchFamily="34" charset="0"/>
              <a:buChar char="•"/>
            </a:pPr>
            <a:r>
              <a:rPr lang="en-GB" sz="800" dirty="0">
                <a:latin typeface="Century Gothic" panose="020B0502020202020204" pitchFamily="34" charset="0"/>
              </a:rPr>
              <a:t>Shapes and designs within insects. </a:t>
            </a:r>
          </a:p>
          <a:p>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13" name="Rounded Rectangle 12"/>
          <p:cNvSpPr/>
          <p:nvPr/>
        </p:nvSpPr>
        <p:spPr>
          <a:xfrm>
            <a:off x="4301320" y="3297706"/>
            <a:ext cx="3985146" cy="162026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p:cNvSpPr txBox="1"/>
          <p:nvPr/>
        </p:nvSpPr>
        <p:spPr>
          <a:xfrm>
            <a:off x="4258103" y="3266201"/>
            <a:ext cx="3985146" cy="2385268"/>
          </a:xfrm>
          <a:prstGeom prst="rect">
            <a:avLst/>
          </a:prstGeom>
          <a:noFill/>
        </p:spPr>
        <p:txBody>
          <a:bodyPr wrap="square" rtlCol="0">
            <a:spAutoFit/>
          </a:bodyPr>
          <a:lstStyle/>
          <a:p>
            <a:pPr algn="ctr"/>
            <a:r>
              <a:rPr lang="en-US" sz="1000" b="1" u="sng" dirty="0" smtClean="0">
                <a:latin typeface="Century Gothic" panose="020B0502020202020204" pitchFamily="34" charset="0"/>
              </a:rPr>
              <a:t>Literacy</a:t>
            </a:r>
          </a:p>
          <a:p>
            <a:pPr marL="171450" indent="-171450">
              <a:buFont typeface="Arial" panose="020B0604020202020204" pitchFamily="34" charset="0"/>
              <a:buChar char="•"/>
            </a:pPr>
            <a:r>
              <a:rPr lang="en-US" sz="550" dirty="0">
                <a:latin typeface="Century Gothic" panose="020B0502020202020204" pitchFamily="34" charset="0"/>
              </a:rPr>
              <a:t>Share a variety of fiction &amp; non-fiction text &amp; develop language through </a:t>
            </a:r>
            <a:r>
              <a:rPr lang="en-US" sz="550" dirty="0" smtClean="0">
                <a:latin typeface="Century Gothic" panose="020B0502020202020204" pitchFamily="34" charset="0"/>
              </a:rPr>
              <a:t>storylines e.g. The Ugly Bug Ball, The Hungry Caterpillar, The Bad Tempered Ladybird, The Very Lazy Cricket, What the Ladybird Heard</a:t>
            </a:r>
          </a:p>
          <a:p>
            <a:pPr marL="171450" indent="-171450">
              <a:buFont typeface="Arial" panose="020B0604020202020204" pitchFamily="34" charset="0"/>
              <a:buChar char="•"/>
            </a:pPr>
            <a:r>
              <a:rPr lang="en-US" sz="550" dirty="0" smtClean="0">
                <a:latin typeface="Century Gothic" panose="020B0502020202020204" pitchFamily="34" charset="0"/>
              </a:rPr>
              <a:t>Phonics – Follow Ruth </a:t>
            </a:r>
            <a:r>
              <a:rPr lang="en-GB" sz="550" dirty="0" smtClean="0">
                <a:latin typeface="Century Gothic" panose="020B0502020202020204" pitchFamily="34" charset="0"/>
              </a:rPr>
              <a:t>Miskin</a:t>
            </a:r>
            <a:r>
              <a:rPr lang="en-US" sz="550" dirty="0" smtClean="0">
                <a:latin typeface="Century Gothic" panose="020B0502020202020204" pitchFamily="34" charset="0"/>
              </a:rPr>
              <a:t> lessons</a:t>
            </a:r>
          </a:p>
          <a:p>
            <a:pPr marL="171450" indent="-171450">
              <a:buFont typeface="Arial" panose="020B0604020202020204" pitchFamily="34" charset="0"/>
              <a:buChar char="•"/>
            </a:pPr>
            <a:r>
              <a:rPr lang="en-US" sz="550" dirty="0" smtClean="0">
                <a:latin typeface="Century Gothic" panose="020B0502020202020204" pitchFamily="34" charset="0"/>
              </a:rPr>
              <a:t>Worde Aware – learn about words linked to farms e.g. mini-beast, insect, thorax, abdomen</a:t>
            </a:r>
          </a:p>
          <a:p>
            <a:pPr marL="171450" indent="-171450">
              <a:buFont typeface="Arial" panose="020B0604020202020204" pitchFamily="34" charset="0"/>
              <a:buChar char="•"/>
            </a:pPr>
            <a:r>
              <a:rPr lang="en-US" sz="550" dirty="0" smtClean="0">
                <a:latin typeface="Century Gothic" panose="020B0502020202020204" pitchFamily="34" charset="0"/>
              </a:rPr>
              <a:t>Daily </a:t>
            </a:r>
            <a:r>
              <a:rPr lang="en-US" sz="550" dirty="0">
                <a:latin typeface="Century Gothic" panose="020B0502020202020204" pitchFamily="34" charset="0"/>
              </a:rPr>
              <a:t>handwriting – names, phonic letters, numbers</a:t>
            </a:r>
          </a:p>
          <a:p>
            <a:pPr marL="171450" lvl="0" indent="-171450">
              <a:buFont typeface="Arial" panose="020B0604020202020204" pitchFamily="34" charset="0"/>
              <a:buChar char="•"/>
            </a:pPr>
            <a:r>
              <a:rPr lang="en-GB" sz="550" dirty="0">
                <a:latin typeface="Century Gothic" panose="020B0502020202020204" pitchFamily="34" charset="0"/>
              </a:rPr>
              <a:t>The Very Hungry Caterpillar- re write the order of foods eaten in a book. Do a book of what favourite things we like to eat.</a:t>
            </a:r>
          </a:p>
          <a:p>
            <a:pPr marL="171450" lvl="0" indent="-171450">
              <a:buFont typeface="Arial" panose="020B0604020202020204" pitchFamily="34" charset="0"/>
              <a:buChar char="•"/>
            </a:pPr>
            <a:r>
              <a:rPr lang="en-GB" sz="550" dirty="0">
                <a:latin typeface="Century Gothic" panose="020B0502020202020204" pitchFamily="34" charset="0"/>
              </a:rPr>
              <a:t>Rewrite the story and what happened at the beginning and end of the story</a:t>
            </a:r>
            <a:r>
              <a:rPr lang="en-GB" sz="550" dirty="0" smtClean="0">
                <a:latin typeface="Century Gothic" panose="020B0502020202020204" pitchFamily="34" charset="0"/>
              </a:rPr>
              <a:t>.</a:t>
            </a:r>
          </a:p>
          <a:p>
            <a:pPr marL="171450" lvl="0" indent="-171450">
              <a:buFont typeface="Arial" panose="020B0604020202020204" pitchFamily="34" charset="0"/>
              <a:buChar char="•"/>
            </a:pPr>
            <a:r>
              <a:rPr lang="en-GB" sz="550" dirty="0" smtClean="0">
                <a:latin typeface="Century Gothic" panose="020B0502020202020204" pitchFamily="34" charset="0"/>
              </a:rPr>
              <a:t>Write mini-beast fact-files</a:t>
            </a:r>
          </a:p>
          <a:p>
            <a:pPr marL="171450" lvl="0" indent="-171450">
              <a:buFont typeface="Arial" panose="020B0604020202020204" pitchFamily="34" charset="0"/>
              <a:buChar char="•"/>
            </a:pPr>
            <a:r>
              <a:rPr lang="en-GB" sz="550" dirty="0">
                <a:latin typeface="Century Gothic" panose="020B0502020202020204" pitchFamily="34" charset="0"/>
              </a:rPr>
              <a:t>Label the life cycle of a butterfly.</a:t>
            </a:r>
          </a:p>
          <a:p>
            <a:pPr marL="171450" lvl="0" indent="-171450">
              <a:buFont typeface="Arial" panose="020B0604020202020204" pitchFamily="34" charset="0"/>
              <a:buChar char="•"/>
            </a:pPr>
            <a:r>
              <a:rPr lang="en-GB" sz="550" dirty="0">
                <a:latin typeface="Century Gothic" panose="020B0502020202020204" pitchFamily="34" charset="0"/>
              </a:rPr>
              <a:t>Write invitations to the ‘Ugly Bug Ball’. Plan a party and what we would need.</a:t>
            </a:r>
          </a:p>
          <a:p>
            <a:pPr marL="171450" lvl="0" indent="-171450">
              <a:buFont typeface="Arial" panose="020B0604020202020204" pitchFamily="34" charset="0"/>
              <a:buChar char="•"/>
            </a:pPr>
            <a:r>
              <a:rPr lang="en-GB" sz="550" dirty="0">
                <a:latin typeface="Century Gothic" panose="020B0502020202020204" pitchFamily="34" charset="0"/>
              </a:rPr>
              <a:t>Label a bug, sounding out the key parts of the animal.</a:t>
            </a:r>
          </a:p>
          <a:p>
            <a:pPr marL="171450" lvl="0" indent="-171450">
              <a:buFont typeface="Arial" panose="020B0604020202020204" pitchFamily="34" charset="0"/>
              <a:buChar char="•"/>
            </a:pPr>
            <a:r>
              <a:rPr lang="en-GB" sz="550" dirty="0">
                <a:latin typeface="Century Gothic" panose="020B0502020202020204" pitchFamily="34" charset="0"/>
              </a:rPr>
              <a:t>Instructions on how to make a honey sandwich</a:t>
            </a:r>
            <a:r>
              <a:rPr lang="en-GB" sz="550" dirty="0" smtClean="0">
                <a:latin typeface="Century Gothic" panose="020B0502020202020204" pitchFamily="34" charset="0"/>
              </a:rPr>
              <a:t>.</a:t>
            </a:r>
            <a:endParaRPr lang="en-GB" sz="550" dirty="0">
              <a:latin typeface="Century Gothic" panose="020B0502020202020204" pitchFamily="34" charset="0"/>
            </a:endParaRPr>
          </a:p>
          <a:p>
            <a:pPr marL="171450" lvl="0" indent="-171450">
              <a:buFont typeface="Arial" panose="020B0604020202020204" pitchFamily="34" charset="0"/>
              <a:buChar char="•"/>
            </a:pPr>
            <a:r>
              <a:rPr lang="en-GB" sz="550" dirty="0">
                <a:latin typeface="Century Gothic" panose="020B0502020202020204" pitchFamily="34" charset="0"/>
              </a:rPr>
              <a:t>Look at a selection of </a:t>
            </a:r>
            <a:r>
              <a:rPr lang="en-GB" sz="550" dirty="0" smtClean="0">
                <a:latin typeface="Century Gothic" panose="020B0502020202020204" pitchFamily="34" charset="0"/>
              </a:rPr>
              <a:t>mini-beast </a:t>
            </a:r>
            <a:r>
              <a:rPr lang="en-GB" sz="550" dirty="0">
                <a:latin typeface="Century Gothic" panose="020B0502020202020204" pitchFamily="34" charset="0"/>
              </a:rPr>
              <a:t>poems and rhymes to read and learn.</a:t>
            </a:r>
          </a:p>
          <a:p>
            <a:pPr marL="171450" lvl="0" indent="-171450">
              <a:buFont typeface="Arial" panose="020B0604020202020204" pitchFamily="34" charset="0"/>
              <a:buChar char="•"/>
            </a:pPr>
            <a:r>
              <a:rPr lang="en-GB" sz="550" dirty="0">
                <a:latin typeface="Century Gothic" panose="020B0502020202020204" pitchFamily="34" charset="0"/>
              </a:rPr>
              <a:t>Reading research material we find through espresso and google.</a:t>
            </a:r>
          </a:p>
          <a:p>
            <a:pPr marL="171450" lvl="0" indent="-171450">
              <a:buFont typeface="Arial" panose="020B0604020202020204" pitchFamily="34" charset="0"/>
              <a:buChar char="•"/>
            </a:pPr>
            <a:r>
              <a:rPr lang="en-GB" sz="550" dirty="0">
                <a:latin typeface="Century Gothic" panose="020B0502020202020204" pitchFamily="34" charset="0"/>
              </a:rPr>
              <a:t>Teddy Bears Picnic morning-writing activities associated with it.</a:t>
            </a:r>
          </a:p>
          <a:p>
            <a:pPr marL="171450" lvl="0" indent="-171450">
              <a:buFont typeface="Arial" panose="020B0604020202020204" pitchFamily="34" charset="0"/>
              <a:buChar char="•"/>
            </a:pPr>
            <a:endParaRPr lang="en-GB" sz="700" dirty="0">
              <a:latin typeface="Century Gothic" panose="020B0502020202020204" pitchFamily="34" charset="0"/>
            </a:endParaRPr>
          </a:p>
          <a:p>
            <a:endParaRPr lang="en-US" sz="700" dirty="0">
              <a:latin typeface="Century Gothic" panose="020B0502020202020204" pitchFamily="34" charset="0"/>
            </a:endParaRP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15" name="Rounded Rectangle 14"/>
          <p:cNvSpPr/>
          <p:nvPr/>
        </p:nvSpPr>
        <p:spPr>
          <a:xfrm>
            <a:off x="4325204" y="5022851"/>
            <a:ext cx="3985146" cy="17357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p:cNvSpPr txBox="1"/>
          <p:nvPr/>
        </p:nvSpPr>
        <p:spPr>
          <a:xfrm>
            <a:off x="4453720" y="5022852"/>
            <a:ext cx="3831611" cy="2031325"/>
          </a:xfrm>
          <a:prstGeom prst="rect">
            <a:avLst/>
          </a:prstGeom>
          <a:noFill/>
        </p:spPr>
        <p:txBody>
          <a:bodyPr wrap="square" rtlCol="0">
            <a:spAutoFit/>
          </a:bodyPr>
          <a:lstStyle/>
          <a:p>
            <a:pPr algn="ctr"/>
            <a:r>
              <a:rPr lang="en-US" sz="1000" b="1" u="sng" dirty="0" smtClean="0">
                <a:latin typeface="Century Gothic" panose="020B0502020202020204" pitchFamily="34" charset="0"/>
              </a:rPr>
              <a:t>Communication &amp; Language</a:t>
            </a:r>
          </a:p>
          <a:p>
            <a:pPr marL="171450" indent="-171450">
              <a:buFont typeface="Arial" panose="020B0604020202020204" pitchFamily="34" charset="0"/>
              <a:buChar char="•"/>
            </a:pPr>
            <a:r>
              <a:rPr lang="en-US" sz="600" dirty="0" smtClean="0">
                <a:latin typeface="Century Gothic" panose="020B0502020202020204" pitchFamily="34" charset="0"/>
              </a:rPr>
              <a:t>Word Aware</a:t>
            </a:r>
          </a:p>
          <a:p>
            <a:pPr marL="171450" indent="-171450">
              <a:buFont typeface="Arial" panose="020B0604020202020204" pitchFamily="34" charset="0"/>
              <a:buChar char="•"/>
            </a:pPr>
            <a:r>
              <a:rPr lang="en-US" sz="600" dirty="0" smtClean="0">
                <a:latin typeface="Century Gothic" panose="020B0502020202020204" pitchFamily="34" charset="0"/>
              </a:rPr>
              <a:t>Teach a selection of mini-beast</a:t>
            </a:r>
            <a:r>
              <a:rPr lang="en-US" sz="600" dirty="0">
                <a:latin typeface="Century Gothic" panose="020B0502020202020204" pitchFamily="34" charset="0"/>
              </a:rPr>
              <a:t> </a:t>
            </a:r>
            <a:r>
              <a:rPr lang="en-US" sz="600" dirty="0" smtClean="0">
                <a:latin typeface="Century Gothic" panose="020B0502020202020204" pitchFamily="34" charset="0"/>
              </a:rPr>
              <a:t>themed songs &amp; rhymes, encourage children to listen carefully to how the songs &amp; rhymes sound &amp; explore different rhythms &amp; sound patterns</a:t>
            </a:r>
          </a:p>
          <a:p>
            <a:pPr marL="171450" indent="-171450">
              <a:buFont typeface="Arial" panose="020B0604020202020204" pitchFamily="34" charset="0"/>
              <a:buChar char="•"/>
            </a:pPr>
            <a:r>
              <a:rPr lang="en-US" sz="600" dirty="0" smtClean="0">
                <a:latin typeface="Century Gothic" panose="020B0502020202020204" pitchFamily="34" charset="0"/>
              </a:rPr>
              <a:t>Engage children in story times and non-fiction texts </a:t>
            </a:r>
          </a:p>
          <a:p>
            <a:pPr marL="171450" indent="-171450">
              <a:buFont typeface="Arial" panose="020B0604020202020204" pitchFamily="34" charset="0"/>
              <a:buChar char="•"/>
            </a:pPr>
            <a:r>
              <a:rPr lang="en-US" sz="600" dirty="0" smtClean="0">
                <a:latin typeface="Century Gothic" panose="020B0502020202020204" pitchFamily="34" charset="0"/>
              </a:rPr>
              <a:t>Support children to learn new vocabulary e.g. insect, abdomen, thorax</a:t>
            </a:r>
          </a:p>
          <a:p>
            <a:pPr marL="171450" indent="-171450">
              <a:buFont typeface="Arial" panose="020B0604020202020204" pitchFamily="34" charset="0"/>
              <a:buChar char="•"/>
            </a:pPr>
            <a:r>
              <a:rPr lang="en-US" sz="600" dirty="0" smtClean="0">
                <a:latin typeface="Century Gothic" panose="020B0502020202020204" pitchFamily="34" charset="0"/>
              </a:rPr>
              <a:t>Listening Station – </a:t>
            </a:r>
            <a:r>
              <a:rPr lang="en-US" sz="600" dirty="0">
                <a:latin typeface="Century Gothic" panose="020B0502020202020204" pitchFamily="34" charset="0"/>
              </a:rPr>
              <a:t>v</a:t>
            </a:r>
            <a:r>
              <a:rPr lang="en-US" sz="600" dirty="0" smtClean="0">
                <a:latin typeface="Century Gothic" panose="020B0502020202020204" pitchFamily="34" charset="0"/>
              </a:rPr>
              <a:t>ariety of familiar stories</a:t>
            </a:r>
          </a:p>
          <a:p>
            <a:pPr marL="171450" lvl="0" indent="-171450">
              <a:buFont typeface="Arial" panose="020B0604020202020204" pitchFamily="34" charset="0"/>
              <a:buChar char="•"/>
            </a:pPr>
            <a:r>
              <a:rPr lang="en-GB" sz="600" dirty="0">
                <a:latin typeface="Century Gothic" panose="020B0502020202020204" pitchFamily="34" charset="0"/>
              </a:rPr>
              <a:t>At the beginning of the topic, ask the children to think of any questions they have about </a:t>
            </a:r>
            <a:r>
              <a:rPr lang="en-GB" sz="600" dirty="0" smtClean="0">
                <a:latin typeface="Century Gothic" panose="020B0502020202020204" pitchFamily="34" charset="0"/>
              </a:rPr>
              <a:t>mini-beasts </a:t>
            </a:r>
            <a:r>
              <a:rPr lang="en-GB" sz="600" dirty="0">
                <a:latin typeface="Century Gothic" panose="020B0502020202020204" pitchFamily="34" charset="0"/>
              </a:rPr>
              <a:t>and what they would like to learn. Encourage them to share their questions so that they can be explored during their learning on </a:t>
            </a:r>
            <a:r>
              <a:rPr lang="en-GB" sz="600" dirty="0" smtClean="0">
                <a:latin typeface="Century Gothic" panose="020B0502020202020204" pitchFamily="34" charset="0"/>
              </a:rPr>
              <a:t>mini-beasts</a:t>
            </a:r>
            <a:r>
              <a:rPr lang="en-GB" sz="600" dirty="0">
                <a:latin typeface="Century Gothic" panose="020B0502020202020204" pitchFamily="34" charset="0"/>
              </a:rPr>
              <a:t>.</a:t>
            </a:r>
          </a:p>
          <a:p>
            <a:pPr marL="171450" lvl="0" indent="-171450">
              <a:buFont typeface="Arial" panose="020B0604020202020204" pitchFamily="34" charset="0"/>
              <a:buChar char="•"/>
            </a:pPr>
            <a:r>
              <a:rPr lang="en-GB" sz="600" dirty="0">
                <a:latin typeface="Century Gothic" panose="020B0502020202020204" pitchFamily="34" charset="0"/>
              </a:rPr>
              <a:t>Encourage children to talk about their experiences of </a:t>
            </a:r>
            <a:r>
              <a:rPr lang="en-GB" sz="600" dirty="0" smtClean="0">
                <a:latin typeface="Century Gothic" panose="020B0502020202020204" pitchFamily="34" charset="0"/>
              </a:rPr>
              <a:t>mini-beasts</a:t>
            </a:r>
            <a:r>
              <a:rPr lang="en-GB" sz="600" dirty="0">
                <a:latin typeface="Century Gothic" panose="020B0502020202020204" pitchFamily="34" charset="0"/>
              </a:rPr>
              <a:t>. Ask them to share which </a:t>
            </a:r>
            <a:r>
              <a:rPr lang="en-GB" sz="600" dirty="0" smtClean="0">
                <a:latin typeface="Century Gothic" panose="020B0502020202020204" pitchFamily="34" charset="0"/>
              </a:rPr>
              <a:t>mini-beasts </a:t>
            </a:r>
            <a:r>
              <a:rPr lang="en-GB" sz="600" dirty="0">
                <a:latin typeface="Century Gothic" panose="020B0502020202020204" pitchFamily="34" charset="0"/>
              </a:rPr>
              <a:t>they like to see and why</a:t>
            </a:r>
            <a:r>
              <a:rPr lang="en-GB" sz="600" dirty="0" smtClean="0">
                <a:latin typeface="Century Gothic" panose="020B0502020202020204" pitchFamily="34" charset="0"/>
              </a:rPr>
              <a:t>.</a:t>
            </a:r>
          </a:p>
          <a:p>
            <a:pPr marL="171450" indent="-171450">
              <a:buFont typeface="Arial" panose="020B0604020202020204" pitchFamily="34" charset="0"/>
              <a:buChar char="•"/>
            </a:pPr>
            <a:r>
              <a:rPr lang="en-GB" sz="700" dirty="0">
                <a:latin typeface="Century Gothic" panose="020B0502020202020204" pitchFamily="34" charset="0"/>
              </a:rPr>
              <a:t>Look at this </a:t>
            </a:r>
            <a:r>
              <a:rPr lang="en-GB" sz="700" dirty="0" smtClean="0">
                <a:latin typeface="Century Gothic" panose="020B0502020202020204" pitchFamily="34" charset="0"/>
              </a:rPr>
              <a:t>Mini-beasts </a:t>
            </a:r>
            <a:r>
              <a:rPr lang="en-GB" sz="700" dirty="0">
                <a:latin typeface="Century Gothic" panose="020B0502020202020204" pitchFamily="34" charset="0"/>
              </a:rPr>
              <a:t>Videos </a:t>
            </a:r>
            <a:r>
              <a:rPr lang="en-GB" sz="700" dirty="0" smtClean="0">
                <a:latin typeface="Century Gothic" panose="020B0502020202020204" pitchFamily="34" charset="0"/>
              </a:rPr>
              <a:t>PowerPoint. </a:t>
            </a:r>
            <a:r>
              <a:rPr lang="en-GB" sz="700" dirty="0">
                <a:latin typeface="Century Gothic" panose="020B0502020202020204" pitchFamily="34" charset="0"/>
              </a:rPr>
              <a:t>Encourage children to talk about the different </a:t>
            </a:r>
            <a:r>
              <a:rPr lang="en-GB" sz="700" dirty="0" smtClean="0">
                <a:latin typeface="Century Gothic" panose="020B0502020202020204" pitchFamily="34" charset="0"/>
              </a:rPr>
              <a:t>mini-beasts </a:t>
            </a:r>
            <a:r>
              <a:rPr lang="en-GB" sz="700" dirty="0">
                <a:latin typeface="Century Gothic" panose="020B0502020202020204" pitchFamily="34" charset="0"/>
              </a:rPr>
              <a:t>they can see. Can they use topic related vocabulary, such as ‘slow’, ‘fast’, ‘fly’, ‘slimy’, ‘shell’, ‘buzz’?</a:t>
            </a:r>
          </a:p>
          <a:p>
            <a:pPr marL="171450" lvl="0" indent="-171450">
              <a:buFont typeface="Arial" panose="020B0604020202020204" pitchFamily="34" charset="0"/>
              <a:buChar char="•"/>
            </a:pPr>
            <a:endParaRPr lang="en-GB" sz="600" dirty="0">
              <a:latin typeface="Century Gothic" panose="020B0502020202020204" pitchFamily="34" charset="0"/>
            </a:endParaRP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17" name="Rounded Rectangle 16"/>
          <p:cNvSpPr/>
          <p:nvPr/>
        </p:nvSpPr>
        <p:spPr>
          <a:xfrm>
            <a:off x="8352432" y="243977"/>
            <a:ext cx="3734938" cy="23547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ounded Rectangle 17"/>
          <p:cNvSpPr/>
          <p:nvPr/>
        </p:nvSpPr>
        <p:spPr>
          <a:xfrm>
            <a:off x="8400861" y="2802947"/>
            <a:ext cx="3734938" cy="13139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p:cNvSpPr txBox="1"/>
          <p:nvPr/>
        </p:nvSpPr>
        <p:spPr>
          <a:xfrm>
            <a:off x="8379728" y="251409"/>
            <a:ext cx="3680346" cy="2092881"/>
          </a:xfrm>
          <a:prstGeom prst="rect">
            <a:avLst/>
          </a:prstGeom>
          <a:noFill/>
        </p:spPr>
        <p:txBody>
          <a:bodyPr wrap="square" rtlCol="0">
            <a:spAutoFit/>
          </a:bodyPr>
          <a:lstStyle/>
          <a:p>
            <a:pPr algn="ctr"/>
            <a:r>
              <a:rPr lang="en-US" sz="1000" b="1" u="sng" dirty="0" smtClean="0">
                <a:latin typeface="Century Gothic" panose="020B0502020202020204" pitchFamily="34" charset="0"/>
              </a:rPr>
              <a:t>PSED</a:t>
            </a:r>
          </a:p>
          <a:p>
            <a:pPr algn="ctr"/>
            <a:endParaRPr lang="en-GB" sz="800" dirty="0">
              <a:latin typeface="Century Gothic" panose="020B0502020202020204" pitchFamily="34" charset="0"/>
            </a:endParaRPr>
          </a:p>
          <a:p>
            <a:pPr marL="171450" lvl="0" indent="-171450">
              <a:buFont typeface="Arial" panose="020B0604020202020204" pitchFamily="34" charset="0"/>
              <a:buChar char="•"/>
            </a:pPr>
            <a:r>
              <a:rPr lang="en-GB" sz="800" dirty="0">
                <a:latin typeface="Century Gothic" panose="020B0502020202020204" pitchFamily="34" charset="0"/>
              </a:rPr>
              <a:t>How can we show people and animals that we care about them?</a:t>
            </a:r>
          </a:p>
          <a:p>
            <a:pPr marL="171450" lvl="0" indent="-171450">
              <a:buFont typeface="Arial" panose="020B0604020202020204" pitchFamily="34" charset="0"/>
              <a:buChar char="•"/>
            </a:pPr>
            <a:r>
              <a:rPr lang="en-GB" sz="800" dirty="0">
                <a:latin typeface="Century Gothic" panose="020B0502020202020204" pitchFamily="34" charset="0"/>
              </a:rPr>
              <a:t>When something goes wrong in your family who tries to make it right again?</a:t>
            </a:r>
          </a:p>
          <a:p>
            <a:pPr marL="171450" lvl="0" indent="-171450">
              <a:buFont typeface="Arial" panose="020B0604020202020204" pitchFamily="34" charset="0"/>
              <a:buChar char="•"/>
            </a:pPr>
            <a:r>
              <a:rPr lang="en-GB" sz="800" dirty="0">
                <a:latin typeface="Century Gothic" panose="020B0502020202020204" pitchFamily="34" charset="0"/>
              </a:rPr>
              <a:t>The Bad Tempered Ladybird- Feelings</a:t>
            </a:r>
          </a:p>
          <a:p>
            <a:pPr marL="171450" lvl="0" indent="-171450">
              <a:buFont typeface="Arial" panose="020B0604020202020204" pitchFamily="34" charset="0"/>
              <a:buChar char="•"/>
            </a:pPr>
            <a:r>
              <a:rPr lang="en-GB" sz="800" dirty="0">
                <a:latin typeface="Century Gothic" panose="020B0502020202020204" pitchFamily="34" charset="0"/>
              </a:rPr>
              <a:t>Treating animals with care and putting them </a:t>
            </a:r>
            <a:r>
              <a:rPr lang="en-GB" sz="800" dirty="0" smtClean="0">
                <a:latin typeface="Century Gothic" panose="020B0502020202020204" pitchFamily="34" charset="0"/>
              </a:rPr>
              <a:t>back</a:t>
            </a:r>
            <a:endParaRPr lang="en-GB" sz="800" dirty="0">
              <a:latin typeface="Century Gothic" panose="020B0502020202020204" pitchFamily="34" charset="0"/>
            </a:endParaRPr>
          </a:p>
          <a:p>
            <a:pPr marL="171450" lvl="0" indent="-171450">
              <a:buFont typeface="Arial" panose="020B0604020202020204" pitchFamily="34" charset="0"/>
              <a:buChar char="•"/>
            </a:pPr>
            <a:r>
              <a:rPr lang="en-GB" sz="800" dirty="0">
                <a:latin typeface="Century Gothic" panose="020B0502020202020204" pitchFamily="34" charset="0"/>
              </a:rPr>
              <a:t>Explain to the children that </a:t>
            </a:r>
            <a:r>
              <a:rPr lang="en-GB" sz="800" dirty="0" smtClean="0">
                <a:latin typeface="Century Gothic" panose="020B0502020202020204" pitchFamily="34" charset="0"/>
              </a:rPr>
              <a:t>mini-beasts </a:t>
            </a:r>
            <a:r>
              <a:rPr lang="en-GB" sz="800" dirty="0">
                <a:latin typeface="Century Gothic" panose="020B0502020202020204" pitchFamily="34" charset="0"/>
              </a:rPr>
              <a:t>are helpful creatures that do lots of good work. For example, spiders often make their webs in doorways (it’s like a welcome), worker bees work really hard to help look after the queen, and ants help to gather food for everyone who lives in their ant hill. Encourage children to think of things they do at home or at school that are kind and helpful.</a:t>
            </a:r>
          </a:p>
          <a:p>
            <a:pPr marL="171450" lvl="0" indent="-171450">
              <a:buFont typeface="Arial" panose="020B0604020202020204" pitchFamily="34" charset="0"/>
              <a:buChar char="•"/>
            </a:pPr>
            <a:r>
              <a:rPr lang="en-GB" sz="800" dirty="0">
                <a:latin typeface="Century Gothic" panose="020B0502020202020204" pitchFamily="34" charset="0"/>
              </a:rPr>
              <a:t>Encourage the children to work together in teams to create </a:t>
            </a:r>
            <a:r>
              <a:rPr lang="en-GB" sz="800" dirty="0" smtClean="0">
                <a:latin typeface="Century Gothic" panose="020B0502020202020204" pitchFamily="34" charset="0"/>
              </a:rPr>
              <a:t>mini-beast </a:t>
            </a:r>
            <a:r>
              <a:rPr lang="en-GB" sz="800" dirty="0">
                <a:latin typeface="Century Gothic" panose="020B0502020202020204" pitchFamily="34" charset="0"/>
              </a:rPr>
              <a:t>houses in the block/construction area.</a:t>
            </a: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21" name="TextBox 20"/>
          <p:cNvSpPr txBox="1"/>
          <p:nvPr/>
        </p:nvSpPr>
        <p:spPr>
          <a:xfrm>
            <a:off x="8446829" y="2832685"/>
            <a:ext cx="3680346" cy="1769715"/>
          </a:xfrm>
          <a:prstGeom prst="rect">
            <a:avLst/>
          </a:prstGeom>
          <a:noFill/>
        </p:spPr>
        <p:txBody>
          <a:bodyPr wrap="square" rtlCol="0">
            <a:spAutoFit/>
          </a:bodyPr>
          <a:lstStyle/>
          <a:p>
            <a:pPr algn="ctr"/>
            <a:r>
              <a:rPr lang="en-US" sz="1000" b="1" u="sng" dirty="0" smtClean="0">
                <a:latin typeface="Century Gothic" panose="020B0502020202020204" pitchFamily="34" charset="0"/>
              </a:rPr>
              <a:t>Outdoor Provision</a:t>
            </a:r>
          </a:p>
          <a:p>
            <a:pPr algn="ctr"/>
            <a:endParaRPr lang="en-US" sz="700" dirty="0" smtClean="0">
              <a:latin typeface="Century Gothic" panose="020B0502020202020204" pitchFamily="34" charset="0"/>
            </a:endParaRPr>
          </a:p>
          <a:p>
            <a:pPr marL="171450" lvl="0" indent="-171450">
              <a:buFont typeface="Arial" panose="020B0604020202020204" pitchFamily="34" charset="0"/>
              <a:buChar char="•"/>
            </a:pPr>
            <a:r>
              <a:rPr lang="en-GB" sz="800" dirty="0">
                <a:latin typeface="Century Gothic" panose="020B0502020202020204" pitchFamily="34" charset="0"/>
              </a:rPr>
              <a:t>Set up </a:t>
            </a:r>
            <a:r>
              <a:rPr lang="en-GB" sz="800" dirty="0" smtClean="0">
                <a:latin typeface="Century Gothic" panose="020B0502020202020204" pitchFamily="34" charset="0"/>
              </a:rPr>
              <a:t>some ’Bug </a:t>
            </a:r>
            <a:r>
              <a:rPr lang="en-GB" sz="800" dirty="0">
                <a:latin typeface="Century Gothic" panose="020B0502020202020204" pitchFamily="34" charset="0"/>
              </a:rPr>
              <a:t>Hotels’. Plan what they will look like and where best to place them.</a:t>
            </a:r>
          </a:p>
          <a:p>
            <a:pPr marL="171450" lvl="0" indent="-171450">
              <a:buFont typeface="Arial" panose="020B0604020202020204" pitchFamily="34" charset="0"/>
              <a:buChar char="•"/>
            </a:pPr>
            <a:r>
              <a:rPr lang="en-GB" sz="800" dirty="0">
                <a:latin typeface="Century Gothic" panose="020B0502020202020204" pitchFamily="34" charset="0"/>
              </a:rPr>
              <a:t>Do a ‘Bug </a:t>
            </a:r>
            <a:r>
              <a:rPr lang="en-GB" sz="800" dirty="0" smtClean="0">
                <a:latin typeface="Century Gothic" panose="020B0502020202020204" pitchFamily="34" charset="0"/>
              </a:rPr>
              <a:t>Identification’ </a:t>
            </a:r>
            <a:r>
              <a:rPr lang="en-GB" sz="800" dirty="0">
                <a:latin typeface="Century Gothic" panose="020B0502020202020204" pitchFamily="34" charset="0"/>
              </a:rPr>
              <a:t>tally </a:t>
            </a:r>
            <a:r>
              <a:rPr lang="en-GB" sz="800" dirty="0" smtClean="0">
                <a:latin typeface="Century Gothic" panose="020B0502020202020204" pitchFamily="34" charset="0"/>
              </a:rPr>
              <a:t>chart when </a:t>
            </a:r>
            <a:r>
              <a:rPr lang="en-GB" sz="800" dirty="0">
                <a:latin typeface="Century Gothic" panose="020B0502020202020204" pitchFamily="34" charset="0"/>
              </a:rPr>
              <a:t>we have spotted </a:t>
            </a:r>
            <a:r>
              <a:rPr lang="en-GB" sz="800" dirty="0" smtClean="0">
                <a:latin typeface="Century Gothic" panose="020B0502020202020204" pitchFamily="34" charset="0"/>
              </a:rPr>
              <a:t>mini-beasts </a:t>
            </a:r>
            <a:r>
              <a:rPr lang="en-GB" sz="800" dirty="0">
                <a:latin typeface="Century Gothic" panose="020B0502020202020204" pitchFamily="34" charset="0"/>
              </a:rPr>
              <a:t>in our outdoor area.</a:t>
            </a:r>
          </a:p>
          <a:p>
            <a:pPr marL="171450" lvl="0" indent="-171450">
              <a:buFont typeface="Arial" panose="020B0604020202020204" pitchFamily="34" charset="0"/>
              <a:buChar char="•"/>
            </a:pPr>
            <a:r>
              <a:rPr lang="en-GB" sz="800" dirty="0">
                <a:latin typeface="Century Gothic" panose="020B0502020202020204" pitchFamily="34" charset="0"/>
              </a:rPr>
              <a:t>Draw and label bugs seen.</a:t>
            </a:r>
          </a:p>
          <a:p>
            <a:pPr marL="171450" lvl="0" indent="-171450">
              <a:buFont typeface="Arial" panose="020B0604020202020204" pitchFamily="34" charset="0"/>
              <a:buChar char="•"/>
            </a:pPr>
            <a:r>
              <a:rPr lang="en-GB" sz="800" dirty="0">
                <a:latin typeface="Century Gothic" panose="020B0502020202020204" pitchFamily="34" charset="0"/>
              </a:rPr>
              <a:t>Use the camera to take a picture and </a:t>
            </a:r>
            <a:r>
              <a:rPr lang="en-GB" sz="800" dirty="0" smtClean="0">
                <a:latin typeface="Century Gothic" panose="020B0502020202020204" pitchFamily="34" charset="0"/>
              </a:rPr>
              <a:t>identify.</a:t>
            </a:r>
            <a:endParaRPr lang="en-GB" sz="800" dirty="0">
              <a:latin typeface="Century Gothic" panose="020B0502020202020204" pitchFamily="34" charset="0"/>
            </a:endParaRPr>
          </a:p>
          <a:p>
            <a:pPr marL="171450" lvl="0" indent="-171450">
              <a:buFont typeface="Arial" panose="020B0604020202020204" pitchFamily="34" charset="0"/>
              <a:buChar char="•"/>
            </a:pPr>
            <a:r>
              <a:rPr lang="en-GB" sz="800" dirty="0">
                <a:latin typeface="Century Gothic" panose="020B0502020202020204" pitchFamily="34" charset="0"/>
              </a:rPr>
              <a:t>Set up a bug explorers set for outside use.</a:t>
            </a: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700" dirty="0">
              <a:latin typeface="Century Gothic" panose="020B0502020202020204" pitchFamily="34" charset="0"/>
            </a:endParaRPr>
          </a:p>
          <a:p>
            <a:endParaRPr lang="en-US" sz="7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22" name="TextBox 21"/>
          <p:cNvSpPr txBox="1"/>
          <p:nvPr/>
        </p:nvSpPr>
        <p:spPr>
          <a:xfrm>
            <a:off x="8379728" y="4413402"/>
            <a:ext cx="3680346" cy="2154436"/>
          </a:xfrm>
          <a:prstGeom prst="rect">
            <a:avLst/>
          </a:prstGeom>
          <a:noFill/>
        </p:spPr>
        <p:txBody>
          <a:bodyPr wrap="square" rtlCol="0">
            <a:spAutoFit/>
          </a:bodyPr>
          <a:lstStyle/>
          <a:p>
            <a:pPr algn="ctr"/>
            <a:r>
              <a:rPr lang="en-US" sz="1000" b="1" u="sng" dirty="0" smtClean="0">
                <a:latin typeface="Century Gothic" panose="020B0502020202020204" pitchFamily="34" charset="0"/>
              </a:rPr>
              <a:t>Continuous Provision</a:t>
            </a:r>
          </a:p>
          <a:p>
            <a:pPr algn="ctr"/>
            <a:endParaRPr lang="en-US" sz="1000" b="1" u="sng" dirty="0" smtClean="0">
              <a:latin typeface="Century Gothic" panose="020B0502020202020204" pitchFamily="34" charset="0"/>
            </a:endParaRPr>
          </a:p>
          <a:p>
            <a:pPr marL="171450" indent="-171450">
              <a:buFont typeface="Arial" panose="020B0604020202020204" pitchFamily="34" charset="0"/>
              <a:buChar char="•"/>
            </a:pPr>
            <a:r>
              <a:rPr lang="en-US" sz="900" dirty="0" smtClean="0">
                <a:latin typeface="Century Gothic" panose="020B0502020202020204" pitchFamily="34" charset="0"/>
              </a:rPr>
              <a:t>‘Tuff Tray’- mini-beasts habitat</a:t>
            </a:r>
          </a:p>
          <a:p>
            <a:pPr marL="171450" indent="-171450">
              <a:buFont typeface="Arial" panose="020B0604020202020204" pitchFamily="34" charset="0"/>
              <a:buChar char="•"/>
            </a:pPr>
            <a:r>
              <a:rPr lang="en-US" sz="900" dirty="0" smtClean="0">
                <a:latin typeface="Century Gothic" panose="020B0502020202020204" pitchFamily="34" charset="0"/>
              </a:rPr>
              <a:t>Sand – Find mini-beasts in the sand and under stones</a:t>
            </a:r>
          </a:p>
          <a:p>
            <a:pPr marL="171450" indent="-171450">
              <a:buFont typeface="Arial" panose="020B0604020202020204" pitchFamily="34" charset="0"/>
              <a:buChar char="•"/>
            </a:pPr>
            <a:r>
              <a:rPr lang="en-US" sz="900" dirty="0" smtClean="0">
                <a:latin typeface="Century Gothic" panose="020B0502020202020204" pitchFamily="34" charset="0"/>
              </a:rPr>
              <a:t>Role-play -  mini-beasts puppets and masks</a:t>
            </a:r>
          </a:p>
          <a:p>
            <a:r>
              <a:rPr lang="en-US" sz="900" dirty="0" smtClean="0">
                <a:latin typeface="Century Gothic" panose="020B0502020202020204" pitchFamily="34" charset="0"/>
              </a:rPr>
              <a:t>                       - Explorers mini-beast hunt</a:t>
            </a:r>
          </a:p>
          <a:p>
            <a:pPr marL="171450" indent="-171450">
              <a:buFont typeface="Arial" panose="020B0604020202020204" pitchFamily="34" charset="0"/>
              <a:buChar char="•"/>
            </a:pPr>
            <a:r>
              <a:rPr lang="en-US" sz="900" dirty="0" smtClean="0">
                <a:latin typeface="Century Gothic" panose="020B0502020202020204" pitchFamily="34" charset="0"/>
              </a:rPr>
              <a:t>Water -  Capacity: full, empty, half full</a:t>
            </a:r>
          </a:p>
          <a:p>
            <a:pPr marL="171450" indent="-171450">
              <a:buFont typeface="Arial" panose="020B0604020202020204" pitchFamily="34" charset="0"/>
              <a:buChar char="•"/>
            </a:pPr>
            <a:r>
              <a:rPr lang="en-US" sz="900" dirty="0" smtClean="0">
                <a:latin typeface="Century Gothic" panose="020B0502020202020204" pitchFamily="34" charset="0"/>
              </a:rPr>
              <a:t>Construction – Use junk </a:t>
            </a:r>
            <a:r>
              <a:rPr lang="en-GB" sz="900" dirty="0" smtClean="0">
                <a:latin typeface="Century Gothic" panose="020B0502020202020204" pitchFamily="34" charset="0"/>
              </a:rPr>
              <a:t>modelling</a:t>
            </a:r>
            <a:r>
              <a:rPr lang="en-US" sz="900" dirty="0" smtClean="0">
                <a:latin typeface="Century Gothic" panose="020B0502020202020204" pitchFamily="34" charset="0"/>
              </a:rPr>
              <a:t> to make </a:t>
            </a:r>
          </a:p>
          <a:p>
            <a:pPr marL="171450" indent="-171450">
              <a:buFont typeface="Arial" panose="020B0604020202020204" pitchFamily="34" charset="0"/>
              <a:buChar char="•"/>
            </a:pPr>
            <a:r>
              <a:rPr lang="en-US" sz="900" dirty="0" smtClean="0">
                <a:latin typeface="Century Gothic" panose="020B0502020202020204" pitchFamily="34" charset="0"/>
              </a:rPr>
              <a:t>Paint – Dip tractor </a:t>
            </a:r>
            <a:r>
              <a:rPr lang="en-GB" sz="900" dirty="0" smtClean="0">
                <a:latin typeface="Century Gothic" panose="020B0502020202020204" pitchFamily="34" charset="0"/>
              </a:rPr>
              <a:t>tyres</a:t>
            </a:r>
            <a:r>
              <a:rPr lang="en-US" sz="900" dirty="0" smtClean="0">
                <a:latin typeface="Century Gothic" panose="020B0502020202020204" pitchFamily="34" charset="0"/>
              </a:rPr>
              <a:t>/farm animals in paint and produce prints on large sheets of paper</a:t>
            </a:r>
          </a:p>
          <a:p>
            <a:pPr marL="171450" indent="-171450">
              <a:buFont typeface="Arial" panose="020B0604020202020204" pitchFamily="34" charset="0"/>
              <a:buChar char="•"/>
            </a:pPr>
            <a:r>
              <a:rPr lang="en-US" sz="900" dirty="0" smtClean="0">
                <a:latin typeface="Century Gothic" panose="020B0502020202020204" pitchFamily="34" charset="0"/>
              </a:rPr>
              <a:t>Malleable – Use ‘mini-beast Playdough Mats’ </a:t>
            </a:r>
          </a:p>
          <a:p>
            <a:pPr marL="171450" indent="-171450">
              <a:buFont typeface="Arial" panose="020B0604020202020204" pitchFamily="34" charset="0"/>
              <a:buChar char="•"/>
            </a:pPr>
            <a:r>
              <a:rPr lang="en-US" sz="900" dirty="0" smtClean="0">
                <a:latin typeface="Century Gothic" panose="020B0502020202020204" pitchFamily="34" charset="0"/>
              </a:rPr>
              <a:t>Daily handwriting – letters, numbers</a:t>
            </a:r>
          </a:p>
          <a:p>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26" name="Rounded Rectangle 25"/>
          <p:cNvSpPr/>
          <p:nvPr/>
        </p:nvSpPr>
        <p:spPr>
          <a:xfrm>
            <a:off x="8419533" y="4413401"/>
            <a:ext cx="3640541" cy="234520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descr="BugBlog: Inside curly cherry leaves with their food"/>
          <p:cNvPicPr>
            <a:picLocks noChangeAspect="1"/>
          </p:cNvPicPr>
          <p:nvPr/>
        </p:nvPicPr>
        <p:blipFill rotWithShape="1">
          <a:blip r:embed="rId2">
            <a:extLst>
              <a:ext uri="{28A0092B-C50C-407E-A947-70E740481C1C}">
                <a14:useLocalDpi xmlns:a14="http://schemas.microsoft.com/office/drawing/2010/main" val="0"/>
              </a:ext>
            </a:extLst>
          </a:blip>
          <a:srcRect l="33604" t="32602" r="35146" b="28827"/>
          <a:stretch/>
        </p:blipFill>
        <p:spPr>
          <a:xfrm rot="21060605">
            <a:off x="7917784" y="2580733"/>
            <a:ext cx="475591" cy="439922"/>
          </a:xfrm>
          <a:prstGeom prst="rect">
            <a:avLst/>
          </a:prstGeom>
        </p:spPr>
      </p:pic>
      <p:pic>
        <p:nvPicPr>
          <p:cNvPr id="3" name="Picture 2" descr="&lt;strong&gt;Butterfly&lt;/strong&gt; Purple Clipart Free Stock Photo - Public Domain Pictures"/>
          <p:cNvPicPr>
            <a:picLocks noChangeAspect="1"/>
          </p:cNvPicPr>
          <p:nvPr/>
        </p:nvPicPr>
        <p:blipFill rotWithShape="1">
          <a:blip r:embed="rId3">
            <a:extLst>
              <a:ext uri="{28A0092B-C50C-407E-A947-70E740481C1C}">
                <a14:useLocalDpi xmlns:a14="http://schemas.microsoft.com/office/drawing/2010/main" val="0"/>
              </a:ext>
            </a:extLst>
          </a:blip>
          <a:srcRect l="10563" t="18445" r="10871" b="17125"/>
          <a:stretch/>
        </p:blipFill>
        <p:spPr>
          <a:xfrm rot="1342108">
            <a:off x="4137878" y="2564941"/>
            <a:ext cx="557760" cy="351631"/>
          </a:xfrm>
          <a:prstGeom prst="rect">
            <a:avLst/>
          </a:prstGeom>
        </p:spPr>
      </p:pic>
    </p:spTree>
    <p:extLst>
      <p:ext uri="{BB962C8B-B14F-4D97-AF65-F5344CB8AC3E}">
        <p14:creationId xmlns:p14="http://schemas.microsoft.com/office/powerpoint/2010/main" val="762096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mplate>
  <TotalTime>23200</TotalTime>
  <Words>1196</Words>
  <Application>Microsoft Office PowerPoint</Application>
  <PresentationFormat>Widescreen</PresentationFormat>
  <Paragraphs>101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Century Gothic</vt:lpstr>
      <vt:lpstr>Trebuchet MS</vt:lpstr>
      <vt:lpstr>Wingdings 3</vt:lpstr>
      <vt:lpstr>Facet</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Spencer</dc:creator>
  <cp:lastModifiedBy>Mrs Lait</cp:lastModifiedBy>
  <cp:revision>111</cp:revision>
  <cp:lastPrinted>2022-06-17T10:04:22Z</cp:lastPrinted>
  <dcterms:created xsi:type="dcterms:W3CDTF">2021-09-05T10:48:41Z</dcterms:created>
  <dcterms:modified xsi:type="dcterms:W3CDTF">2022-06-17T10:04:26Z</dcterms:modified>
</cp:coreProperties>
</file>