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5" r:id="rId1"/>
  </p:sldMasterIdLst>
  <p:notesMasterIdLst>
    <p:notesMasterId r:id="rId3"/>
  </p:notesMasterIdLst>
  <p:sldIdLst>
    <p:sldId id="256" r:id="rId2"/>
  </p:sldIdLst>
  <p:sldSz cx="12192000" cy="6858000"/>
  <p:notesSz cx="10186988" cy="146097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414362" cy="733025"/>
          </a:xfrm>
          <a:prstGeom prst="rect">
            <a:avLst/>
          </a:prstGeom>
        </p:spPr>
        <p:txBody>
          <a:bodyPr vert="horz" lIns="141680" tIns="70841" rIns="141680" bIns="70841" rtlCol="0"/>
          <a:lstStyle>
            <a:lvl1pPr algn="l">
              <a:defRPr sz="1900"/>
            </a:lvl1pPr>
          </a:lstStyle>
          <a:p>
            <a:endParaRPr lang="en-GB" dirty="0"/>
          </a:p>
        </p:txBody>
      </p:sp>
      <p:sp>
        <p:nvSpPr>
          <p:cNvPr id="3" name="Date Placeholder 2"/>
          <p:cNvSpPr>
            <a:spLocks noGrp="1"/>
          </p:cNvSpPr>
          <p:nvPr>
            <p:ph type="dt" idx="1"/>
          </p:nvPr>
        </p:nvSpPr>
        <p:spPr>
          <a:xfrm>
            <a:off x="5770269" y="0"/>
            <a:ext cx="4414362" cy="733025"/>
          </a:xfrm>
          <a:prstGeom prst="rect">
            <a:avLst/>
          </a:prstGeom>
        </p:spPr>
        <p:txBody>
          <a:bodyPr vert="horz" lIns="141680" tIns="70841" rIns="141680" bIns="70841" rtlCol="0"/>
          <a:lstStyle>
            <a:lvl1pPr algn="r">
              <a:defRPr sz="1900"/>
            </a:lvl1pPr>
          </a:lstStyle>
          <a:p>
            <a:fld id="{AA2E5030-3FAF-428C-B453-1A1F96643A06}" type="datetimeFigureOut">
              <a:rPr lang="en-GB" smtClean="0"/>
              <a:t>04/08/2022</a:t>
            </a:fld>
            <a:endParaRPr lang="en-GB" dirty="0"/>
          </a:p>
        </p:txBody>
      </p:sp>
      <p:sp>
        <p:nvSpPr>
          <p:cNvPr id="4" name="Slide Image Placeholder 3"/>
          <p:cNvSpPr>
            <a:spLocks noGrp="1" noRot="1" noChangeAspect="1"/>
          </p:cNvSpPr>
          <p:nvPr>
            <p:ph type="sldImg" idx="2"/>
          </p:nvPr>
        </p:nvSpPr>
        <p:spPr>
          <a:xfrm>
            <a:off x="711200" y="1827213"/>
            <a:ext cx="8764588" cy="4929187"/>
          </a:xfrm>
          <a:prstGeom prst="rect">
            <a:avLst/>
          </a:prstGeom>
          <a:noFill/>
          <a:ln w="12700">
            <a:solidFill>
              <a:prstClr val="black"/>
            </a:solidFill>
          </a:ln>
        </p:spPr>
        <p:txBody>
          <a:bodyPr vert="horz" lIns="141680" tIns="70841" rIns="141680" bIns="70841" rtlCol="0" anchor="ctr"/>
          <a:lstStyle/>
          <a:p>
            <a:endParaRPr lang="en-GB" dirty="0"/>
          </a:p>
        </p:txBody>
      </p:sp>
      <p:sp>
        <p:nvSpPr>
          <p:cNvPr id="5" name="Notes Placeholder 4"/>
          <p:cNvSpPr>
            <a:spLocks noGrp="1"/>
          </p:cNvSpPr>
          <p:nvPr>
            <p:ph type="body" sz="quarter" idx="3"/>
          </p:nvPr>
        </p:nvSpPr>
        <p:spPr>
          <a:xfrm>
            <a:off x="1018700" y="7030948"/>
            <a:ext cx="8149590" cy="5752594"/>
          </a:xfrm>
          <a:prstGeom prst="rect">
            <a:avLst/>
          </a:prstGeom>
        </p:spPr>
        <p:txBody>
          <a:bodyPr vert="horz" lIns="141680" tIns="70841" rIns="141680" bIns="70841"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13876741"/>
            <a:ext cx="4414362" cy="733024"/>
          </a:xfrm>
          <a:prstGeom prst="rect">
            <a:avLst/>
          </a:prstGeom>
        </p:spPr>
        <p:txBody>
          <a:bodyPr vert="horz" lIns="141680" tIns="70841" rIns="141680" bIns="70841" rtlCol="0" anchor="b"/>
          <a:lstStyle>
            <a:lvl1pPr algn="l">
              <a:defRPr sz="1900"/>
            </a:lvl1pPr>
          </a:lstStyle>
          <a:p>
            <a:endParaRPr lang="en-GB" dirty="0"/>
          </a:p>
        </p:txBody>
      </p:sp>
      <p:sp>
        <p:nvSpPr>
          <p:cNvPr id="7" name="Slide Number Placeholder 6"/>
          <p:cNvSpPr>
            <a:spLocks noGrp="1"/>
          </p:cNvSpPr>
          <p:nvPr>
            <p:ph type="sldNum" sz="quarter" idx="5"/>
          </p:nvPr>
        </p:nvSpPr>
        <p:spPr>
          <a:xfrm>
            <a:off x="5770269" y="13876741"/>
            <a:ext cx="4414362" cy="733024"/>
          </a:xfrm>
          <a:prstGeom prst="rect">
            <a:avLst/>
          </a:prstGeom>
        </p:spPr>
        <p:txBody>
          <a:bodyPr vert="horz" lIns="141680" tIns="70841" rIns="141680" bIns="70841" rtlCol="0" anchor="b"/>
          <a:lstStyle>
            <a:lvl1pPr algn="r">
              <a:defRPr sz="1900"/>
            </a:lvl1pPr>
          </a:lstStyle>
          <a:p>
            <a:fld id="{165172B3-B18F-4E45-AFDD-7AB02D361043}" type="slidenum">
              <a:rPr lang="en-GB" smtClean="0"/>
              <a:t>‹#›</a:t>
            </a:fld>
            <a:endParaRPr lang="en-GB" dirty="0"/>
          </a:p>
        </p:txBody>
      </p:sp>
    </p:spTree>
    <p:extLst>
      <p:ext uri="{BB962C8B-B14F-4D97-AF65-F5344CB8AC3E}">
        <p14:creationId xmlns:p14="http://schemas.microsoft.com/office/powerpoint/2010/main" val="2613389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43760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93661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23258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30779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48364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539421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3027351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86899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68756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79347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8/4/2022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1209779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19957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8/4/2022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20779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8/4/2022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7129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8/4/2022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2472743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25049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8/4/2022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3471983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53721" y="2666245"/>
            <a:ext cx="3623480" cy="646331"/>
          </a:xfrm>
          <a:prstGeom prst="rect">
            <a:avLst/>
          </a:prstGeom>
          <a:noFill/>
        </p:spPr>
        <p:txBody>
          <a:bodyPr wrap="square" rtlCol="0">
            <a:spAutoFit/>
          </a:bodyPr>
          <a:lstStyle/>
          <a:p>
            <a:pPr algn="ctr"/>
            <a:r>
              <a:rPr lang="en-US" sz="2400" b="1" dirty="0" smtClean="0">
                <a:latin typeface="Century Gothic" panose="020B0502020202020204" pitchFamily="34" charset="0"/>
              </a:rPr>
              <a:t>Down on the Farm</a:t>
            </a:r>
          </a:p>
          <a:p>
            <a:pPr algn="ctr"/>
            <a:r>
              <a:rPr lang="en-US" sz="1200" b="1" dirty="0" smtClean="0">
                <a:latin typeface="Century Gothic" panose="020B0502020202020204" pitchFamily="34" charset="0"/>
              </a:rPr>
              <a:t>Why do only some animals live on a farm?</a:t>
            </a:r>
            <a:endParaRPr lang="en-GB" sz="1200" b="1" dirty="0">
              <a:latin typeface="Century Gothic" panose="020B0502020202020204" pitchFamily="34" charset="0"/>
            </a:endParaRPr>
          </a:p>
        </p:txBody>
      </p:sp>
      <p:sp>
        <p:nvSpPr>
          <p:cNvPr id="5" name="TextBox 4"/>
          <p:cNvSpPr txBox="1"/>
          <p:nvPr/>
        </p:nvSpPr>
        <p:spPr>
          <a:xfrm>
            <a:off x="163774" y="136478"/>
            <a:ext cx="3985146" cy="2569934"/>
          </a:xfrm>
          <a:prstGeom prst="rect">
            <a:avLst/>
          </a:prstGeom>
          <a:noFill/>
        </p:spPr>
        <p:txBody>
          <a:bodyPr wrap="square" rtlCol="0">
            <a:spAutoFit/>
          </a:bodyPr>
          <a:lstStyle/>
          <a:p>
            <a:pPr algn="ctr"/>
            <a:r>
              <a:rPr lang="en-US" sz="1000" b="1" u="sng" dirty="0" smtClean="0">
                <a:latin typeface="Century Gothic" panose="020B0502020202020204" pitchFamily="34" charset="0"/>
              </a:rPr>
              <a:t>Understanding the World</a:t>
            </a:r>
          </a:p>
          <a:p>
            <a:pPr algn="ctr"/>
            <a:endParaRPr lang="en-US" sz="1000" b="1" u="sng" dirty="0" smtClean="0">
              <a:latin typeface="Century Gothic" panose="020B0502020202020204" pitchFamily="34" charset="0"/>
            </a:endParaRPr>
          </a:p>
          <a:p>
            <a:pPr marL="171450" lvl="0" indent="-171450">
              <a:buFont typeface="Arial" panose="020B0604020202020204" pitchFamily="34" charset="0"/>
              <a:buChar char="•"/>
            </a:pPr>
            <a:r>
              <a:rPr lang="en-GB" sz="700" dirty="0">
                <a:latin typeface="Century Gothic" panose="020B0502020202020204" pitchFamily="34" charset="0"/>
              </a:rPr>
              <a:t>Names of farm animals and their similarities and differences. Focus on fur, tails, number of legs </a:t>
            </a:r>
            <a:r>
              <a:rPr lang="en-GB" sz="700" dirty="0" smtClean="0">
                <a:latin typeface="Century Gothic" panose="020B0502020202020204" pitchFamily="34" charset="0"/>
              </a:rPr>
              <a:t>etc.</a:t>
            </a:r>
            <a:endParaRPr lang="en-GB" sz="700" dirty="0">
              <a:latin typeface="Century Gothic" panose="020B0502020202020204" pitchFamily="34" charset="0"/>
            </a:endParaRPr>
          </a:p>
          <a:p>
            <a:pPr marL="171450" lvl="0" indent="-171450">
              <a:buFont typeface="Arial" panose="020B0604020202020204" pitchFamily="34" charset="0"/>
              <a:buChar char="•"/>
            </a:pPr>
            <a:r>
              <a:rPr lang="en-GB" sz="700" dirty="0">
                <a:latin typeface="Century Gothic" panose="020B0502020202020204" pitchFamily="34" charset="0"/>
              </a:rPr>
              <a:t>The sounds the animals </a:t>
            </a:r>
            <a:r>
              <a:rPr lang="en-GB" sz="700" dirty="0" smtClean="0">
                <a:latin typeface="Century Gothic" panose="020B0502020202020204" pitchFamily="34" charset="0"/>
              </a:rPr>
              <a:t>make</a:t>
            </a:r>
            <a:endParaRPr lang="en-GB" sz="700" dirty="0">
              <a:latin typeface="Century Gothic" panose="020B0502020202020204" pitchFamily="34" charset="0"/>
            </a:endParaRPr>
          </a:p>
          <a:p>
            <a:pPr marL="171450" lvl="0" indent="-171450">
              <a:buFont typeface="Arial" panose="020B0604020202020204" pitchFamily="34" charset="0"/>
              <a:buChar char="•"/>
            </a:pPr>
            <a:r>
              <a:rPr lang="en-GB" sz="700" dirty="0">
                <a:latin typeface="Century Gothic" panose="020B0502020202020204" pitchFamily="34" charset="0"/>
              </a:rPr>
              <a:t>What are their young called?</a:t>
            </a:r>
          </a:p>
          <a:p>
            <a:pPr marL="171450" lvl="0" indent="-171450">
              <a:buFont typeface="Arial" panose="020B0604020202020204" pitchFamily="34" charset="0"/>
              <a:buChar char="•"/>
            </a:pPr>
            <a:r>
              <a:rPr lang="en-GB" sz="700" dirty="0">
                <a:latin typeface="Century Gothic" panose="020B0502020202020204" pitchFamily="34" charset="0"/>
              </a:rPr>
              <a:t>Life cycles of a chicken. Look at the cycle and look into hatching out </a:t>
            </a:r>
            <a:r>
              <a:rPr lang="en-GB" sz="700" dirty="0" smtClean="0">
                <a:latin typeface="Century Gothic" panose="020B0502020202020204" pitchFamily="34" charset="0"/>
              </a:rPr>
              <a:t>eggs</a:t>
            </a:r>
            <a:endParaRPr lang="en-GB" sz="700" dirty="0">
              <a:latin typeface="Century Gothic" panose="020B0502020202020204" pitchFamily="34" charset="0"/>
            </a:endParaRPr>
          </a:p>
          <a:p>
            <a:pPr marL="171450" lvl="0" indent="-171450">
              <a:buFont typeface="Arial" panose="020B0604020202020204" pitchFamily="34" charset="0"/>
              <a:buChar char="•"/>
            </a:pPr>
            <a:r>
              <a:rPr lang="en-GB" sz="700" dirty="0">
                <a:latin typeface="Century Gothic" panose="020B0502020202020204" pitchFamily="34" charset="0"/>
              </a:rPr>
              <a:t>Look at the different types of farms and focus on the farms we know around </a:t>
            </a:r>
            <a:r>
              <a:rPr lang="en-GB" sz="700" dirty="0" smtClean="0">
                <a:latin typeface="Century Gothic" panose="020B0502020202020204" pitchFamily="34" charset="0"/>
              </a:rPr>
              <a:t>us. Discuss </a:t>
            </a:r>
            <a:r>
              <a:rPr lang="en-GB" sz="700" dirty="0">
                <a:latin typeface="Century Gothic" panose="020B0502020202020204" pitchFamily="34" charset="0"/>
              </a:rPr>
              <a:t>the benefits of sheep farming around us.</a:t>
            </a:r>
          </a:p>
          <a:p>
            <a:pPr marL="171450" lvl="0" indent="-171450">
              <a:buFont typeface="Arial" panose="020B0604020202020204" pitchFamily="34" charset="0"/>
              <a:buChar char="•"/>
            </a:pPr>
            <a:r>
              <a:rPr lang="en-GB" sz="700" dirty="0">
                <a:latin typeface="Century Gothic" panose="020B0502020202020204" pitchFamily="34" charset="0"/>
              </a:rPr>
              <a:t>Explain that farms on flatter land grow crops more and hilly areas keep animals.</a:t>
            </a:r>
          </a:p>
          <a:p>
            <a:pPr marL="171450" lvl="0" indent="-171450">
              <a:buFont typeface="Arial" panose="020B0604020202020204" pitchFamily="34" charset="0"/>
              <a:buChar char="•"/>
            </a:pPr>
            <a:r>
              <a:rPr lang="en-GB" sz="700" dirty="0">
                <a:latin typeface="Century Gothic" panose="020B0502020202020204" pitchFamily="34" charset="0"/>
              </a:rPr>
              <a:t>Make butter</a:t>
            </a:r>
          </a:p>
          <a:p>
            <a:pPr marL="171450" lvl="0" indent="-171450">
              <a:buFont typeface="Arial" panose="020B0604020202020204" pitchFamily="34" charset="0"/>
              <a:buChar char="•"/>
            </a:pPr>
            <a:r>
              <a:rPr lang="en-GB" sz="700" dirty="0">
                <a:latin typeface="Century Gothic" panose="020B0502020202020204" pitchFamily="34" charset="0"/>
              </a:rPr>
              <a:t>Cooking eggs in different ways-write instructions for a boiled egg/scrambled egg.</a:t>
            </a:r>
          </a:p>
          <a:p>
            <a:pPr marL="171450" lvl="0" indent="-171450">
              <a:buFont typeface="Arial" panose="020B0604020202020204" pitchFamily="34" charset="0"/>
              <a:buChar char="•"/>
            </a:pPr>
            <a:r>
              <a:rPr lang="en-GB" sz="700" dirty="0">
                <a:latin typeface="Century Gothic" panose="020B0502020202020204" pitchFamily="34" charset="0"/>
              </a:rPr>
              <a:t>What jobs do farmers do? </a:t>
            </a:r>
          </a:p>
          <a:p>
            <a:pPr marL="171450" lvl="0" indent="-171450">
              <a:buFont typeface="Arial" panose="020B0604020202020204" pitchFamily="34" charset="0"/>
              <a:buChar char="•"/>
            </a:pPr>
            <a:r>
              <a:rPr lang="en-GB" sz="700" dirty="0">
                <a:latin typeface="Century Gothic" panose="020B0502020202020204" pitchFamily="34" charset="0"/>
              </a:rPr>
              <a:t>Look at an </a:t>
            </a:r>
            <a:r>
              <a:rPr lang="en-GB" sz="700" dirty="0" smtClean="0">
                <a:latin typeface="Century Gothic" panose="020B0502020202020204" pitchFamily="34" charset="0"/>
              </a:rPr>
              <a:t>aerial/bird’s </a:t>
            </a:r>
            <a:r>
              <a:rPr lang="en-GB" sz="700" dirty="0">
                <a:latin typeface="Century Gothic" panose="020B0502020202020204" pitchFamily="34" charset="0"/>
              </a:rPr>
              <a:t>eye view of a farm and get children to look at it closely and identify the different features. Explain what an </a:t>
            </a:r>
            <a:r>
              <a:rPr lang="en-GB" sz="700" dirty="0" smtClean="0">
                <a:latin typeface="Century Gothic" panose="020B0502020202020204" pitchFamily="34" charset="0"/>
              </a:rPr>
              <a:t>aerial </a:t>
            </a:r>
            <a:r>
              <a:rPr lang="en-GB" sz="700" dirty="0">
                <a:latin typeface="Century Gothic" panose="020B0502020202020204" pitchFamily="34" charset="0"/>
              </a:rPr>
              <a:t>view is.</a:t>
            </a:r>
          </a:p>
          <a:p>
            <a:pPr marL="171450" lvl="0" indent="-171450">
              <a:buFont typeface="Arial" panose="020B0604020202020204" pitchFamily="34" charset="0"/>
              <a:buChar char="•"/>
            </a:pPr>
            <a:r>
              <a:rPr lang="en-GB" sz="700" dirty="0">
                <a:latin typeface="Century Gothic" panose="020B0502020202020204" pitchFamily="34" charset="0"/>
              </a:rPr>
              <a:t>Visit to Smithills Farm in Bolton to experience a farm first </a:t>
            </a:r>
            <a:r>
              <a:rPr lang="en-GB" sz="700" dirty="0" smtClean="0">
                <a:latin typeface="Century Gothic" panose="020B0502020202020204" pitchFamily="34" charset="0"/>
              </a:rPr>
              <a:t>hand</a:t>
            </a:r>
            <a:endParaRPr lang="en-GB" sz="700" dirty="0">
              <a:latin typeface="Century Gothic" panose="020B0502020202020204" pitchFamily="34" charset="0"/>
            </a:endParaRPr>
          </a:p>
          <a:p>
            <a:pPr marL="171450" lvl="0" indent="-171450">
              <a:buFont typeface="Arial" panose="020B0604020202020204" pitchFamily="34" charset="0"/>
              <a:buChar char="•"/>
            </a:pPr>
            <a:r>
              <a:rPr lang="en-GB" sz="700" dirty="0">
                <a:latin typeface="Century Gothic" panose="020B0502020202020204" pitchFamily="34" charset="0"/>
              </a:rPr>
              <a:t>How did farmers in the past used to farm their land?</a:t>
            </a:r>
          </a:p>
          <a:p>
            <a:pPr marL="171450" lvl="0" indent="-171450">
              <a:buFont typeface="Arial" panose="020B0604020202020204" pitchFamily="34" charset="0"/>
              <a:buChar char="•"/>
            </a:pPr>
            <a:r>
              <a:rPr lang="en-GB" sz="700" dirty="0">
                <a:latin typeface="Century Gothic" panose="020B0502020202020204" pitchFamily="34" charset="0"/>
              </a:rPr>
              <a:t>ICT-Espresso- farm activities related to Fourways Farm</a:t>
            </a:r>
          </a:p>
          <a:p>
            <a:pPr marL="171450" lvl="0" indent="-171450">
              <a:buFont typeface="Arial" panose="020B0604020202020204" pitchFamily="34" charset="0"/>
              <a:buChar char="•"/>
            </a:pPr>
            <a:r>
              <a:rPr lang="en-GB" sz="700" dirty="0">
                <a:latin typeface="Century Gothic" panose="020B0502020202020204" pitchFamily="34" charset="0"/>
              </a:rPr>
              <a:t>ICT-Research farm animals using ipads and create fact files</a:t>
            </a:r>
          </a:p>
          <a:p>
            <a:pPr marL="171450" lvl="0" indent="-171450">
              <a:buFont typeface="Arial" panose="020B0604020202020204" pitchFamily="34" charset="0"/>
              <a:buChar char="•"/>
            </a:pPr>
            <a:r>
              <a:rPr lang="en-GB" sz="700" dirty="0">
                <a:latin typeface="Century Gothic" panose="020B0502020202020204" pitchFamily="34" charset="0"/>
              </a:rPr>
              <a:t>ICT-order the life cycle of animals using the class computer</a:t>
            </a:r>
          </a:p>
          <a:p>
            <a:pPr marL="171450" indent="-171450">
              <a:buFont typeface="Arial" panose="020B0604020202020204" pitchFamily="34" charset="0"/>
              <a:buChar char="•"/>
            </a:pPr>
            <a:endParaRPr lang="en-US" sz="700" dirty="0" smtClean="0">
              <a:latin typeface="Century Gothic" panose="020B0502020202020204" pitchFamily="34" charset="0"/>
            </a:endParaRPr>
          </a:p>
          <a:p>
            <a:pPr marL="171450" indent="-171450">
              <a:buFont typeface="Arial" panose="020B0604020202020204" pitchFamily="34" charset="0"/>
              <a:buChar char="•"/>
            </a:pPr>
            <a:endParaRPr lang="en-US" sz="800" dirty="0" smtClean="0">
              <a:latin typeface="Century Gothic" panose="020B0502020202020204" pitchFamily="34" charset="0"/>
            </a:endParaRPr>
          </a:p>
        </p:txBody>
      </p:sp>
      <p:sp>
        <p:nvSpPr>
          <p:cNvPr id="6" name="Rounded Rectangle 5"/>
          <p:cNvSpPr/>
          <p:nvPr/>
        </p:nvSpPr>
        <p:spPr>
          <a:xfrm>
            <a:off x="163774" y="136478"/>
            <a:ext cx="3985146" cy="24622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p:cNvSpPr txBox="1"/>
          <p:nvPr/>
        </p:nvSpPr>
        <p:spPr>
          <a:xfrm>
            <a:off x="186010" y="2794845"/>
            <a:ext cx="3985146" cy="1862048"/>
          </a:xfrm>
          <a:prstGeom prst="rect">
            <a:avLst/>
          </a:prstGeom>
          <a:noFill/>
        </p:spPr>
        <p:txBody>
          <a:bodyPr wrap="square" rtlCol="0">
            <a:spAutoFit/>
          </a:bodyPr>
          <a:lstStyle/>
          <a:p>
            <a:pPr algn="ctr"/>
            <a:r>
              <a:rPr lang="en-US" sz="1000" b="1" u="sng" dirty="0" smtClean="0">
                <a:latin typeface="Century Gothic" panose="020B0502020202020204" pitchFamily="34" charset="0"/>
              </a:rPr>
              <a:t>Expressive Art &amp; Design</a:t>
            </a:r>
          </a:p>
          <a:p>
            <a:pPr algn="ctr"/>
            <a:endParaRPr lang="en-US" sz="700" b="1" u="sng" dirty="0" smtClean="0">
              <a:latin typeface="Century Gothic" panose="020B0502020202020204" pitchFamily="34" charset="0"/>
            </a:endParaRPr>
          </a:p>
          <a:p>
            <a:pPr marL="171450" indent="-171450">
              <a:buFont typeface="Arial" panose="020B0604020202020204" pitchFamily="34" charset="0"/>
              <a:buChar char="•"/>
            </a:pPr>
            <a:r>
              <a:rPr lang="en-US" sz="900" dirty="0" smtClean="0">
                <a:latin typeface="Century Gothic" panose="020B0502020202020204" pitchFamily="34" charset="0"/>
              </a:rPr>
              <a:t>Draw and paint a farm animal of their choice.  Use plastic models to help with shape and colour</a:t>
            </a:r>
          </a:p>
          <a:p>
            <a:pPr marL="171450" indent="-171450">
              <a:buFont typeface="Arial" panose="020B0604020202020204" pitchFamily="34" charset="0"/>
              <a:buChar char="•"/>
            </a:pPr>
            <a:r>
              <a:rPr lang="en-US" sz="900" dirty="0" smtClean="0">
                <a:latin typeface="Century Gothic" panose="020B0502020202020204" pitchFamily="34" charset="0"/>
              </a:rPr>
              <a:t>Sing ‘Old McDonald had a Farm’, ‘The Farmer’s in his Den’</a:t>
            </a:r>
          </a:p>
          <a:p>
            <a:pPr marL="171450" indent="-171450">
              <a:buFont typeface="Arial" panose="020B0604020202020204" pitchFamily="34" charset="0"/>
              <a:buChar char="•"/>
            </a:pPr>
            <a:r>
              <a:rPr lang="en-US" sz="900" dirty="0" smtClean="0">
                <a:latin typeface="Century Gothic" panose="020B0502020202020204" pitchFamily="34" charset="0"/>
              </a:rPr>
              <a:t>Make own farm animal puppets to </a:t>
            </a:r>
            <a:r>
              <a:rPr lang="en-US" sz="900" dirty="0">
                <a:latin typeface="Century Gothic" panose="020B0502020202020204" pitchFamily="34" charset="0"/>
              </a:rPr>
              <a:t>u</a:t>
            </a:r>
            <a:r>
              <a:rPr lang="en-US" sz="900" dirty="0" smtClean="0">
                <a:latin typeface="Century Gothic" panose="020B0502020202020204" pitchFamily="34" charset="0"/>
              </a:rPr>
              <a:t>se alongside a story</a:t>
            </a:r>
          </a:p>
          <a:p>
            <a:pPr marL="171450" indent="-171450">
              <a:buFont typeface="Arial" panose="020B0604020202020204" pitchFamily="34" charset="0"/>
              <a:buChar char="•"/>
            </a:pPr>
            <a:r>
              <a:rPr lang="en-US" sz="900" dirty="0" smtClean="0">
                <a:latin typeface="Century Gothic" panose="020B0502020202020204" pitchFamily="34" charset="0"/>
              </a:rPr>
              <a:t>Invite children to create their own piece of music in response to different animals, such as spring lambs.  Can they select the instruments they to use and possibly make some movements to match their music?</a:t>
            </a:r>
          </a:p>
          <a:p>
            <a:pPr marL="171450" indent="-171450">
              <a:buFont typeface="Arial" panose="020B0604020202020204" pitchFamily="34" charset="0"/>
              <a:buChar char="•"/>
            </a:pPr>
            <a:r>
              <a:rPr lang="en-US" sz="900" dirty="0" smtClean="0">
                <a:latin typeface="Century Gothic" panose="020B0502020202020204" pitchFamily="34" charset="0"/>
              </a:rPr>
              <a:t>Encourage the children to use a range of joining techniques to make a fence for some small world farm animals</a:t>
            </a:r>
          </a:p>
          <a:p>
            <a:pPr marL="171450" indent="-171450">
              <a:buFont typeface="Arial" panose="020B0604020202020204" pitchFamily="34" charset="0"/>
              <a:buChar char="•"/>
            </a:pPr>
            <a:endParaRPr lang="en-US" sz="800" dirty="0" smtClean="0">
              <a:latin typeface="Century Gothic" panose="020B0502020202020204" pitchFamily="34" charset="0"/>
            </a:endParaRPr>
          </a:p>
        </p:txBody>
      </p:sp>
      <p:sp>
        <p:nvSpPr>
          <p:cNvPr id="8" name="Rounded Rectangle 7"/>
          <p:cNvSpPr/>
          <p:nvPr/>
        </p:nvSpPr>
        <p:spPr>
          <a:xfrm>
            <a:off x="186022" y="2755818"/>
            <a:ext cx="3985146" cy="209288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ounded Rectangle 8"/>
          <p:cNvSpPr/>
          <p:nvPr/>
        </p:nvSpPr>
        <p:spPr>
          <a:xfrm>
            <a:off x="163774" y="5022850"/>
            <a:ext cx="3985146" cy="173575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ounded Rectangle 9"/>
          <p:cNvSpPr/>
          <p:nvPr/>
        </p:nvSpPr>
        <p:spPr>
          <a:xfrm>
            <a:off x="4258103" y="136477"/>
            <a:ext cx="3985146" cy="24622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p:cNvSpPr txBox="1"/>
          <p:nvPr/>
        </p:nvSpPr>
        <p:spPr>
          <a:xfrm>
            <a:off x="170598" y="5023045"/>
            <a:ext cx="3985146" cy="1477328"/>
          </a:xfrm>
          <a:prstGeom prst="rect">
            <a:avLst/>
          </a:prstGeom>
          <a:noFill/>
        </p:spPr>
        <p:txBody>
          <a:bodyPr wrap="square" rtlCol="0">
            <a:spAutoFit/>
          </a:bodyPr>
          <a:lstStyle/>
          <a:p>
            <a:pPr algn="ctr"/>
            <a:r>
              <a:rPr lang="en-US" sz="1000" b="1" u="sng" dirty="0" smtClean="0">
                <a:latin typeface="Century Gothic" panose="020B0502020202020204" pitchFamily="34" charset="0"/>
              </a:rPr>
              <a:t>Physical Development</a:t>
            </a:r>
          </a:p>
          <a:p>
            <a:pPr algn="ctr"/>
            <a:endParaRPr lang="en-US" sz="1000" b="1" u="sng" dirty="0" smtClean="0">
              <a:latin typeface="Century Gothic" panose="020B0502020202020204" pitchFamily="34" charset="0"/>
            </a:endParaRPr>
          </a:p>
          <a:p>
            <a:pPr marL="171450" lvl="0" indent="-171450">
              <a:buFont typeface="Arial" panose="020B0604020202020204" pitchFamily="34" charset="0"/>
              <a:buChar char="•"/>
            </a:pPr>
            <a:r>
              <a:rPr lang="en-GB" sz="900" dirty="0">
                <a:latin typeface="Century Gothic" panose="020B0502020202020204" pitchFamily="34" charset="0"/>
              </a:rPr>
              <a:t>Making farm animal noises in hall to form </a:t>
            </a:r>
            <a:r>
              <a:rPr lang="en-GB" sz="900" dirty="0" smtClean="0">
                <a:latin typeface="Century Gothic" panose="020B0502020202020204" pitchFamily="34" charset="0"/>
              </a:rPr>
              <a:t>groups</a:t>
            </a:r>
            <a:endParaRPr lang="en-GB" sz="900" dirty="0">
              <a:latin typeface="Century Gothic" panose="020B0502020202020204" pitchFamily="34" charset="0"/>
            </a:endParaRPr>
          </a:p>
          <a:p>
            <a:pPr marL="171450" lvl="0" indent="-171450">
              <a:buFont typeface="Arial" panose="020B0604020202020204" pitchFamily="34" charset="0"/>
              <a:buChar char="•"/>
            </a:pPr>
            <a:r>
              <a:rPr lang="en-GB" sz="900" dirty="0">
                <a:latin typeface="Century Gothic" panose="020B0502020202020204" pitchFamily="34" charset="0"/>
              </a:rPr>
              <a:t>Acting out jobs ‘This is the way we…. Dig, cut ,milk, sow the seeds, drive a tractor </a:t>
            </a:r>
            <a:r>
              <a:rPr lang="en-GB" sz="900" dirty="0" smtClean="0">
                <a:latin typeface="Century Gothic" panose="020B0502020202020204" pitchFamily="34" charset="0"/>
              </a:rPr>
              <a:t>etc. </a:t>
            </a:r>
            <a:r>
              <a:rPr lang="en-GB" sz="900" dirty="0">
                <a:latin typeface="Century Gothic" panose="020B0502020202020204" pitchFamily="34" charset="0"/>
              </a:rPr>
              <a:t>on a farming </a:t>
            </a:r>
            <a:r>
              <a:rPr lang="en-GB" sz="900" dirty="0" smtClean="0">
                <a:latin typeface="Century Gothic" panose="020B0502020202020204" pitchFamily="34" charset="0"/>
              </a:rPr>
              <a:t>morning</a:t>
            </a:r>
            <a:endParaRPr lang="en-GB" sz="900" dirty="0">
              <a:latin typeface="Century Gothic" panose="020B0502020202020204" pitchFamily="34" charset="0"/>
            </a:endParaRPr>
          </a:p>
          <a:p>
            <a:pPr marL="171450" lvl="0" indent="-171450">
              <a:buFont typeface="Arial" panose="020B0604020202020204" pitchFamily="34" charset="0"/>
              <a:buChar char="•"/>
            </a:pPr>
            <a:r>
              <a:rPr lang="en-GB" sz="900" dirty="0">
                <a:latin typeface="Century Gothic" panose="020B0502020202020204" pitchFamily="34" charset="0"/>
              </a:rPr>
              <a:t>Fine motor- ‘milking cows’ with gloves with holes in bottom </a:t>
            </a:r>
            <a:endParaRPr lang="en-GB" sz="900" dirty="0" smtClean="0">
              <a:latin typeface="Century Gothic" panose="020B0502020202020204" pitchFamily="34" charset="0"/>
            </a:endParaRPr>
          </a:p>
          <a:p>
            <a:pPr marL="171450" lvl="0" indent="-171450">
              <a:buFont typeface="Arial" panose="020B0604020202020204" pitchFamily="34" charset="0"/>
              <a:buChar char="•"/>
            </a:pPr>
            <a:r>
              <a:rPr lang="en-GB" sz="900" dirty="0" smtClean="0">
                <a:latin typeface="Century Gothic" panose="020B0502020202020204" pitchFamily="34" charset="0"/>
              </a:rPr>
              <a:t>Sing ‘Dingle Dangle Scarecrow’ and ask children to think of actions to match the song</a:t>
            </a:r>
          </a:p>
          <a:p>
            <a:pPr marL="171450" lvl="0" indent="-171450">
              <a:buFont typeface="Arial" panose="020B0604020202020204" pitchFamily="34" charset="0"/>
              <a:buChar char="•"/>
            </a:pPr>
            <a:endParaRPr lang="en-GB" sz="800" dirty="0">
              <a:latin typeface="Century Gothic" panose="020B0502020202020204" pitchFamily="34" charset="0"/>
            </a:endParaRPr>
          </a:p>
          <a:p>
            <a:endParaRPr lang="en-US" sz="800" dirty="0" smtClean="0">
              <a:latin typeface="Century Gothic" panose="020B0502020202020204" pitchFamily="34" charset="0"/>
            </a:endParaRPr>
          </a:p>
        </p:txBody>
      </p:sp>
      <p:sp>
        <p:nvSpPr>
          <p:cNvPr id="12" name="TextBox 11"/>
          <p:cNvSpPr txBox="1"/>
          <p:nvPr/>
        </p:nvSpPr>
        <p:spPr>
          <a:xfrm>
            <a:off x="4301320" y="136477"/>
            <a:ext cx="3985146" cy="2700739"/>
          </a:xfrm>
          <a:prstGeom prst="rect">
            <a:avLst/>
          </a:prstGeom>
          <a:noFill/>
        </p:spPr>
        <p:txBody>
          <a:bodyPr wrap="square" rtlCol="0">
            <a:spAutoFit/>
          </a:bodyPr>
          <a:lstStyle/>
          <a:p>
            <a:pPr algn="ctr"/>
            <a:r>
              <a:rPr lang="en-US" sz="1000" b="1" u="sng" dirty="0" smtClean="0">
                <a:latin typeface="Century Gothic" panose="020B0502020202020204" pitchFamily="34" charset="0"/>
              </a:rPr>
              <a:t>Mathematics</a:t>
            </a:r>
          </a:p>
          <a:p>
            <a:pPr marL="171450" indent="-171450">
              <a:buFont typeface="Arial" panose="020B0604020202020204" pitchFamily="34" charset="0"/>
              <a:buChar char="•"/>
            </a:pPr>
            <a:endParaRPr lang="en-US" sz="800" dirty="0" smtClean="0">
              <a:latin typeface="Century Gothic" panose="020B0502020202020204" pitchFamily="34" charset="0"/>
            </a:endParaRPr>
          </a:p>
          <a:p>
            <a:pPr marL="171450" indent="-171450">
              <a:buFont typeface="Arial" panose="020B0604020202020204" pitchFamily="34" charset="0"/>
              <a:buChar char="•"/>
            </a:pPr>
            <a:r>
              <a:rPr lang="en-US" sz="850" dirty="0" smtClean="0">
                <a:latin typeface="Century Gothic" panose="020B0502020202020204" pitchFamily="34" charset="0"/>
              </a:rPr>
              <a:t>Use White Rose </a:t>
            </a:r>
            <a:r>
              <a:rPr lang="en-GB" sz="850" dirty="0" smtClean="0">
                <a:latin typeface="Century Gothic" panose="020B0502020202020204" pitchFamily="34" charset="0"/>
              </a:rPr>
              <a:t>Maths, Hamilton Maths</a:t>
            </a:r>
            <a:r>
              <a:rPr lang="en-US" sz="850" dirty="0" smtClean="0">
                <a:latin typeface="Century Gothic" panose="020B0502020202020204" pitchFamily="34" charset="0"/>
              </a:rPr>
              <a:t> &amp; </a:t>
            </a:r>
            <a:r>
              <a:rPr lang="en-GB" sz="850" dirty="0" smtClean="0">
                <a:latin typeface="Century Gothic" panose="020B0502020202020204" pitchFamily="34" charset="0"/>
              </a:rPr>
              <a:t>Number Blocks</a:t>
            </a:r>
            <a:r>
              <a:rPr lang="en-US" sz="850" dirty="0" smtClean="0">
                <a:latin typeface="Century Gothic" panose="020B0502020202020204" pitchFamily="34" charset="0"/>
              </a:rPr>
              <a:t> Schemes of Work</a:t>
            </a:r>
          </a:p>
          <a:p>
            <a:pPr marL="171450" indent="-171450">
              <a:buFont typeface="Arial" panose="020B0604020202020204" pitchFamily="34" charset="0"/>
              <a:buChar char="•"/>
            </a:pPr>
            <a:r>
              <a:rPr lang="en-US" sz="850" dirty="0" smtClean="0">
                <a:latin typeface="Century Gothic" panose="020B0502020202020204" pitchFamily="34" charset="0"/>
              </a:rPr>
              <a:t>Make amounts between 10p &amp; 20p using a 10p coin &amp; pennies</a:t>
            </a:r>
          </a:p>
          <a:p>
            <a:pPr marL="171450" indent="-171450">
              <a:buFont typeface="Arial" panose="020B0604020202020204" pitchFamily="34" charset="0"/>
              <a:buChar char="•"/>
            </a:pPr>
            <a:r>
              <a:rPr lang="en-US" sz="850" dirty="0" smtClean="0">
                <a:latin typeface="Century Gothic" panose="020B0502020202020204" pitchFamily="34" charset="0"/>
              </a:rPr>
              <a:t>Make numbers between 10 &amp; 20 using 10s and 1s</a:t>
            </a:r>
          </a:p>
          <a:p>
            <a:pPr marL="171450" indent="-171450">
              <a:buFont typeface="Arial" panose="020B0604020202020204" pitchFamily="34" charset="0"/>
              <a:buChar char="•"/>
            </a:pPr>
            <a:r>
              <a:rPr lang="en-US" sz="850" dirty="0" smtClean="0">
                <a:latin typeface="Century Gothic" panose="020B0502020202020204" pitchFamily="34" charset="0"/>
              </a:rPr>
              <a:t>Count on from 10</a:t>
            </a:r>
          </a:p>
          <a:p>
            <a:pPr marL="171450" indent="-171450">
              <a:buFont typeface="Arial" panose="020B0604020202020204" pitchFamily="34" charset="0"/>
              <a:buChar char="•"/>
            </a:pPr>
            <a:r>
              <a:rPr lang="en-US" sz="850" dirty="0" smtClean="0">
                <a:latin typeface="Century Gothic" panose="020B0502020202020204" pitchFamily="34" charset="0"/>
              </a:rPr>
              <a:t>Write numbers to 20                                                 </a:t>
            </a:r>
          </a:p>
          <a:p>
            <a:pPr marL="171450" lvl="0" indent="-171450">
              <a:buFont typeface="Arial" panose="020B0604020202020204" pitchFamily="34" charset="0"/>
              <a:buChar char="•"/>
            </a:pPr>
            <a:r>
              <a:rPr lang="en-GB" sz="850" dirty="0">
                <a:latin typeface="Century Gothic" panose="020B0502020202020204" pitchFamily="34" charset="0"/>
              </a:rPr>
              <a:t>Counting forwards and then backwards to 50.</a:t>
            </a:r>
          </a:p>
          <a:p>
            <a:pPr marL="171450" lvl="0" indent="-171450">
              <a:buFont typeface="Arial" panose="020B0604020202020204" pitchFamily="34" charset="0"/>
              <a:buChar char="•"/>
            </a:pPr>
            <a:r>
              <a:rPr lang="en-GB" sz="850" dirty="0">
                <a:latin typeface="Century Gothic" panose="020B0502020202020204" pitchFamily="34" charset="0"/>
              </a:rPr>
              <a:t>Doubling and halving</a:t>
            </a:r>
          </a:p>
          <a:p>
            <a:pPr marL="171450" lvl="0" indent="-171450">
              <a:buFont typeface="Arial" panose="020B0604020202020204" pitchFamily="34" charset="0"/>
              <a:buChar char="•"/>
            </a:pPr>
            <a:r>
              <a:rPr lang="en-GB" sz="850" dirty="0">
                <a:latin typeface="Century Gothic" panose="020B0502020202020204" pitchFamily="34" charset="0"/>
              </a:rPr>
              <a:t>Counting in 2’s and 5’s .</a:t>
            </a:r>
          </a:p>
          <a:p>
            <a:pPr marL="171450" lvl="0" indent="-171450">
              <a:buFont typeface="Arial" panose="020B0604020202020204" pitchFamily="34" charset="0"/>
              <a:buChar char="•"/>
            </a:pPr>
            <a:r>
              <a:rPr lang="en-GB" sz="850" dirty="0">
                <a:latin typeface="Century Gothic" panose="020B0502020202020204" pitchFamily="34" charset="0"/>
              </a:rPr>
              <a:t>Positional numbers using Rosie’s Walk- under</a:t>
            </a:r>
            <a:r>
              <a:rPr lang="en-GB" sz="850" dirty="0" smtClean="0">
                <a:latin typeface="Century Gothic" panose="020B0502020202020204" pitchFamily="34" charset="0"/>
              </a:rPr>
              <a:t>, behind, in front, across</a:t>
            </a:r>
            <a:r>
              <a:rPr lang="en-GB" sz="850" dirty="0">
                <a:latin typeface="Century Gothic" panose="020B0502020202020204" pitchFamily="34" charset="0"/>
              </a:rPr>
              <a:t>.</a:t>
            </a:r>
          </a:p>
          <a:p>
            <a:pPr marL="171450" lvl="0" indent="-171450">
              <a:buFont typeface="Arial" panose="020B0604020202020204" pitchFamily="34" charset="0"/>
              <a:buChar char="•"/>
            </a:pPr>
            <a:r>
              <a:rPr lang="en-GB" sz="850" dirty="0">
                <a:latin typeface="Century Gothic" panose="020B0502020202020204" pitchFamily="34" charset="0"/>
              </a:rPr>
              <a:t>Set up farm shop to buy food from.</a:t>
            </a:r>
          </a:p>
          <a:p>
            <a:pPr marL="171450" lvl="0" indent="-171450">
              <a:buFont typeface="Arial" panose="020B0604020202020204" pitchFamily="34" charset="0"/>
              <a:buChar char="•"/>
            </a:pPr>
            <a:r>
              <a:rPr lang="en-GB" sz="850" dirty="0">
                <a:latin typeface="Century Gothic" panose="020B0502020202020204" pitchFamily="34" charset="0"/>
              </a:rPr>
              <a:t>Money-coinage show to £1 but then focus on money to 20p </a:t>
            </a:r>
          </a:p>
          <a:p>
            <a:pPr marL="171450" lvl="0" indent="-171450">
              <a:buFont typeface="Arial" panose="020B0604020202020204" pitchFamily="34" charset="0"/>
              <a:buChar char="•"/>
            </a:pPr>
            <a:r>
              <a:rPr lang="en-GB" sz="850" dirty="0">
                <a:latin typeface="Century Gothic" panose="020B0502020202020204" pitchFamily="34" charset="0"/>
              </a:rPr>
              <a:t>Adding using money and giving change</a:t>
            </a:r>
          </a:p>
          <a:p>
            <a:pPr marL="171450" lvl="0" indent="-171450">
              <a:buFont typeface="Arial" panose="020B0604020202020204" pitchFamily="34" charset="0"/>
              <a:buChar char="•"/>
            </a:pPr>
            <a:r>
              <a:rPr lang="en-GB" sz="850" dirty="0">
                <a:latin typeface="Century Gothic" panose="020B0502020202020204" pitchFamily="34" charset="0"/>
              </a:rPr>
              <a:t>Collecting data for ‘favourite farm animal.’</a:t>
            </a:r>
          </a:p>
          <a:p>
            <a:pPr marL="171450" lvl="0" indent="-171450">
              <a:buFont typeface="Arial" panose="020B0604020202020204" pitchFamily="34" charset="0"/>
              <a:buChar char="•"/>
            </a:pPr>
            <a:r>
              <a:rPr lang="en-GB" sz="850" dirty="0">
                <a:latin typeface="Century Gothic" panose="020B0502020202020204" pitchFamily="34" charset="0"/>
              </a:rPr>
              <a:t>Adding and Subtracting sheep in a field game</a:t>
            </a:r>
          </a:p>
          <a:p>
            <a:pPr lvl="0"/>
            <a:endParaRPr lang="en-GB" sz="800" dirty="0">
              <a:latin typeface="Century Gothic" panose="020B0502020202020204" pitchFamily="34" charset="0"/>
            </a:endParaRPr>
          </a:p>
          <a:p>
            <a:pPr marL="171450" indent="-171450">
              <a:buFont typeface="Arial" panose="020B0604020202020204" pitchFamily="34" charset="0"/>
              <a:buChar char="•"/>
            </a:pPr>
            <a:endParaRPr lang="en-US" sz="800" dirty="0" smtClean="0">
              <a:latin typeface="Century Gothic" panose="020B0502020202020204" pitchFamily="34" charset="0"/>
            </a:endParaRPr>
          </a:p>
          <a:p>
            <a:pPr marL="171450" indent="-171450">
              <a:buFont typeface="Arial" panose="020B0604020202020204" pitchFamily="34" charset="0"/>
              <a:buChar char="•"/>
            </a:pPr>
            <a:endParaRPr lang="en-US" sz="800" dirty="0" smtClean="0">
              <a:latin typeface="Century Gothic" panose="020B0502020202020204" pitchFamily="34" charset="0"/>
            </a:endParaRPr>
          </a:p>
        </p:txBody>
      </p:sp>
      <p:sp>
        <p:nvSpPr>
          <p:cNvPr id="13" name="Rounded Rectangle 12"/>
          <p:cNvSpPr/>
          <p:nvPr/>
        </p:nvSpPr>
        <p:spPr>
          <a:xfrm>
            <a:off x="4301320" y="3297706"/>
            <a:ext cx="3985146" cy="162026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p:cNvSpPr txBox="1"/>
          <p:nvPr/>
        </p:nvSpPr>
        <p:spPr>
          <a:xfrm>
            <a:off x="4258103" y="3266201"/>
            <a:ext cx="3985146" cy="2323713"/>
          </a:xfrm>
          <a:prstGeom prst="rect">
            <a:avLst/>
          </a:prstGeom>
          <a:noFill/>
        </p:spPr>
        <p:txBody>
          <a:bodyPr wrap="square" rtlCol="0">
            <a:spAutoFit/>
          </a:bodyPr>
          <a:lstStyle/>
          <a:p>
            <a:pPr algn="ctr"/>
            <a:r>
              <a:rPr lang="en-US" sz="1000" b="1" u="sng" dirty="0" smtClean="0">
                <a:latin typeface="Century Gothic" panose="020B0502020202020204" pitchFamily="34" charset="0"/>
              </a:rPr>
              <a:t>Literacy</a:t>
            </a:r>
          </a:p>
          <a:p>
            <a:pPr marL="171450" indent="-171450">
              <a:buFont typeface="Arial" panose="020B0604020202020204" pitchFamily="34" charset="0"/>
              <a:buChar char="•"/>
            </a:pPr>
            <a:r>
              <a:rPr lang="en-US" sz="700" dirty="0">
                <a:latin typeface="Century Gothic" panose="020B0502020202020204" pitchFamily="34" charset="0"/>
              </a:rPr>
              <a:t>Share a variety of fiction &amp; non-fiction text &amp; develop language through </a:t>
            </a:r>
            <a:r>
              <a:rPr lang="en-US" sz="700" dirty="0" smtClean="0">
                <a:latin typeface="Century Gothic" panose="020B0502020202020204" pitchFamily="34" charset="0"/>
              </a:rPr>
              <a:t>storylines e.g. The Enormous Turnip</a:t>
            </a:r>
          </a:p>
          <a:p>
            <a:pPr marL="171450" indent="-171450">
              <a:buFont typeface="Arial" panose="020B0604020202020204" pitchFamily="34" charset="0"/>
              <a:buChar char="•"/>
            </a:pPr>
            <a:r>
              <a:rPr lang="en-US" sz="700" dirty="0" smtClean="0">
                <a:latin typeface="Century Gothic" panose="020B0502020202020204" pitchFamily="34" charset="0"/>
              </a:rPr>
              <a:t>Phonics – Follow Ruth </a:t>
            </a:r>
            <a:r>
              <a:rPr lang="en-GB" sz="700" dirty="0" smtClean="0">
                <a:latin typeface="Century Gothic" panose="020B0502020202020204" pitchFamily="34" charset="0"/>
              </a:rPr>
              <a:t>Miskin</a:t>
            </a:r>
            <a:r>
              <a:rPr lang="en-US" sz="700" dirty="0" smtClean="0">
                <a:latin typeface="Century Gothic" panose="020B0502020202020204" pitchFamily="34" charset="0"/>
              </a:rPr>
              <a:t> lessons</a:t>
            </a:r>
          </a:p>
          <a:p>
            <a:pPr marL="171450" indent="-171450">
              <a:buFont typeface="Arial" panose="020B0604020202020204" pitchFamily="34" charset="0"/>
              <a:buChar char="•"/>
            </a:pPr>
            <a:r>
              <a:rPr lang="en-US" sz="700" dirty="0" smtClean="0">
                <a:latin typeface="Century Gothic" panose="020B0502020202020204" pitchFamily="34" charset="0"/>
              </a:rPr>
              <a:t>Worde Aware – learn about words linked to farms e.g. agriculture, arable, pastoral, aerial, dairy,  farm, farmer, free-range, harvest, husbandry, organic, produce, crops</a:t>
            </a:r>
          </a:p>
          <a:p>
            <a:pPr marL="171450" indent="-171450">
              <a:buFont typeface="Arial" panose="020B0604020202020204" pitchFamily="34" charset="0"/>
              <a:buChar char="•"/>
            </a:pPr>
            <a:r>
              <a:rPr lang="en-US" sz="700" dirty="0" smtClean="0">
                <a:latin typeface="Century Gothic" panose="020B0502020202020204" pitchFamily="34" charset="0"/>
              </a:rPr>
              <a:t>Encourage children to talk about places that they have visited &amp; know details</a:t>
            </a:r>
          </a:p>
          <a:p>
            <a:pPr marL="171450" indent="-171450">
              <a:buFont typeface="Arial" panose="020B0604020202020204" pitchFamily="34" charset="0"/>
              <a:buChar char="•"/>
            </a:pPr>
            <a:r>
              <a:rPr lang="en-US" sz="700" dirty="0" smtClean="0">
                <a:latin typeface="Century Gothic" panose="020B0502020202020204" pitchFamily="34" charset="0"/>
              </a:rPr>
              <a:t>Children to write a fact-file about a farm animal</a:t>
            </a:r>
          </a:p>
          <a:p>
            <a:pPr marL="171450" indent="-171450">
              <a:buFont typeface="Arial" panose="020B0604020202020204" pitchFamily="34" charset="0"/>
              <a:buChar char="•"/>
            </a:pPr>
            <a:r>
              <a:rPr lang="en-US" sz="700" dirty="0" smtClean="0">
                <a:latin typeface="Century Gothic" panose="020B0502020202020204" pitchFamily="34" charset="0"/>
              </a:rPr>
              <a:t>Write an account of the trip to </a:t>
            </a:r>
            <a:r>
              <a:rPr lang="en-GB" sz="700" dirty="0" smtClean="0">
                <a:latin typeface="Century Gothic" panose="020B0502020202020204" pitchFamily="34" charset="0"/>
              </a:rPr>
              <a:t>Smithills</a:t>
            </a:r>
            <a:r>
              <a:rPr lang="en-US" sz="700" dirty="0" smtClean="0">
                <a:latin typeface="Century Gothic" panose="020B0502020202020204" pitchFamily="34" charset="0"/>
              </a:rPr>
              <a:t> Farm</a:t>
            </a:r>
          </a:p>
          <a:p>
            <a:pPr marL="171450" indent="-171450">
              <a:buFont typeface="Arial" panose="020B0604020202020204" pitchFamily="34" charset="0"/>
              <a:buChar char="•"/>
            </a:pPr>
            <a:r>
              <a:rPr lang="en-US" sz="700" dirty="0" smtClean="0">
                <a:latin typeface="Century Gothic" panose="020B0502020202020204" pitchFamily="34" charset="0"/>
              </a:rPr>
              <a:t>Label </a:t>
            </a:r>
            <a:r>
              <a:rPr lang="en-GB" sz="700" dirty="0" smtClean="0">
                <a:latin typeface="Century Gothic" panose="020B0502020202020204" pitchFamily="34" charset="0"/>
              </a:rPr>
              <a:t>ariel</a:t>
            </a:r>
            <a:r>
              <a:rPr lang="en-US" sz="700" dirty="0" smtClean="0">
                <a:latin typeface="Century Gothic" panose="020B0502020202020204" pitchFamily="34" charset="0"/>
              </a:rPr>
              <a:t> view of a farm and encourage labelling of models and drawings</a:t>
            </a:r>
          </a:p>
          <a:p>
            <a:pPr marL="171450" indent="-171450">
              <a:buFont typeface="Arial" panose="020B0604020202020204" pitchFamily="34" charset="0"/>
              <a:buChar char="•"/>
            </a:pPr>
            <a:r>
              <a:rPr lang="en-US" sz="700" dirty="0" smtClean="0">
                <a:latin typeface="Century Gothic" panose="020B0502020202020204" pitchFamily="34" charset="0"/>
              </a:rPr>
              <a:t>List farm animals and their young</a:t>
            </a:r>
          </a:p>
          <a:p>
            <a:pPr marL="171450" indent="-171450">
              <a:buFont typeface="Arial" panose="020B0604020202020204" pitchFamily="34" charset="0"/>
              <a:buChar char="•"/>
            </a:pPr>
            <a:r>
              <a:rPr lang="en-US" sz="700" dirty="0" smtClean="0">
                <a:latin typeface="Century Gothic" panose="020B0502020202020204" pitchFamily="34" charset="0"/>
              </a:rPr>
              <a:t>Label parts of a tractor</a:t>
            </a:r>
          </a:p>
          <a:p>
            <a:pPr marL="171450" indent="-171450">
              <a:buFont typeface="Arial" panose="020B0604020202020204" pitchFamily="34" charset="0"/>
              <a:buChar char="•"/>
            </a:pPr>
            <a:r>
              <a:rPr lang="en-US" sz="700" dirty="0" smtClean="0">
                <a:latin typeface="Century Gothic" panose="020B0502020202020204" pitchFamily="34" charset="0"/>
              </a:rPr>
              <a:t>Write a list of vehicles we may see on a farm</a:t>
            </a:r>
          </a:p>
          <a:p>
            <a:pPr marL="171450" indent="-171450">
              <a:buFont typeface="Arial" panose="020B0604020202020204" pitchFamily="34" charset="0"/>
              <a:buChar char="•"/>
            </a:pPr>
            <a:r>
              <a:rPr lang="en-US" sz="700" dirty="0">
                <a:latin typeface="Century Gothic" panose="020B0502020202020204" pitchFamily="34" charset="0"/>
              </a:rPr>
              <a:t>Daily handwriting – names, phonic letters, numbers</a:t>
            </a:r>
          </a:p>
          <a:p>
            <a:endParaRPr lang="en-US" sz="700" dirty="0">
              <a:latin typeface="Century Gothic" panose="020B0502020202020204" pitchFamily="34" charset="0"/>
            </a:endParaRPr>
          </a:p>
          <a:p>
            <a:pPr marL="171450" indent="-171450">
              <a:buFont typeface="Arial" panose="020B0604020202020204" pitchFamily="34" charset="0"/>
              <a:buChar char="•"/>
            </a:pPr>
            <a:endParaRPr lang="en-US" sz="700" dirty="0" smtClean="0">
              <a:latin typeface="Century Gothic" panose="020B0502020202020204" pitchFamily="34" charset="0"/>
            </a:endParaRPr>
          </a:p>
          <a:p>
            <a:pPr marL="171450" indent="-171450">
              <a:buFont typeface="Arial" panose="020B0604020202020204" pitchFamily="34" charset="0"/>
              <a:buChar char="•"/>
            </a:pPr>
            <a:endParaRPr lang="en-US" sz="700" dirty="0" smtClean="0">
              <a:latin typeface="Century Gothic" panose="020B0502020202020204" pitchFamily="34" charset="0"/>
            </a:endParaRPr>
          </a:p>
          <a:p>
            <a:pPr marL="171450" indent="-171450">
              <a:buFont typeface="Arial" panose="020B0604020202020204" pitchFamily="34" charset="0"/>
              <a:buChar char="•"/>
            </a:pPr>
            <a:endParaRPr lang="en-US" sz="700" dirty="0" smtClean="0">
              <a:latin typeface="Century Gothic" panose="020B0502020202020204" pitchFamily="34" charset="0"/>
            </a:endParaRPr>
          </a:p>
          <a:p>
            <a:pPr marL="171450" indent="-171450">
              <a:buFont typeface="Arial" panose="020B0604020202020204" pitchFamily="34" charset="0"/>
              <a:buChar char="•"/>
            </a:pPr>
            <a:endParaRPr lang="en-US" sz="800" dirty="0" smtClean="0">
              <a:latin typeface="Century Gothic" panose="020B0502020202020204" pitchFamily="34" charset="0"/>
            </a:endParaRPr>
          </a:p>
          <a:p>
            <a:pPr marL="171450" indent="-171450">
              <a:buFont typeface="Arial" panose="020B0604020202020204" pitchFamily="34" charset="0"/>
              <a:buChar char="•"/>
            </a:pPr>
            <a:endParaRPr lang="en-US" sz="800" dirty="0" smtClean="0">
              <a:latin typeface="Century Gothic" panose="020B0502020202020204" pitchFamily="34" charset="0"/>
            </a:endParaRPr>
          </a:p>
        </p:txBody>
      </p:sp>
      <p:sp>
        <p:nvSpPr>
          <p:cNvPr id="15" name="Rounded Rectangle 14"/>
          <p:cNvSpPr/>
          <p:nvPr/>
        </p:nvSpPr>
        <p:spPr>
          <a:xfrm>
            <a:off x="4325204" y="5022851"/>
            <a:ext cx="3985146" cy="173575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p:cNvSpPr txBox="1"/>
          <p:nvPr/>
        </p:nvSpPr>
        <p:spPr>
          <a:xfrm>
            <a:off x="4453720" y="5022852"/>
            <a:ext cx="3831611" cy="2000548"/>
          </a:xfrm>
          <a:prstGeom prst="rect">
            <a:avLst/>
          </a:prstGeom>
          <a:noFill/>
        </p:spPr>
        <p:txBody>
          <a:bodyPr wrap="square" rtlCol="0">
            <a:spAutoFit/>
          </a:bodyPr>
          <a:lstStyle/>
          <a:p>
            <a:pPr algn="ctr"/>
            <a:r>
              <a:rPr lang="en-US" sz="1000" b="1" u="sng" dirty="0" smtClean="0">
                <a:latin typeface="Century Gothic" panose="020B0502020202020204" pitchFamily="34" charset="0"/>
              </a:rPr>
              <a:t>Communication &amp; Language</a:t>
            </a:r>
          </a:p>
          <a:p>
            <a:pPr marL="171450" indent="-171450">
              <a:buFont typeface="Arial" panose="020B0604020202020204" pitchFamily="34" charset="0"/>
              <a:buChar char="•"/>
            </a:pPr>
            <a:r>
              <a:rPr lang="en-US" sz="700" dirty="0" smtClean="0">
                <a:latin typeface="Century Gothic" panose="020B0502020202020204" pitchFamily="34" charset="0"/>
              </a:rPr>
              <a:t>Word Aware</a:t>
            </a:r>
          </a:p>
          <a:p>
            <a:pPr marL="171450" indent="-171450">
              <a:buFont typeface="Arial" panose="020B0604020202020204" pitchFamily="34" charset="0"/>
              <a:buChar char="•"/>
            </a:pPr>
            <a:r>
              <a:rPr lang="en-US" sz="700" dirty="0" smtClean="0">
                <a:latin typeface="Century Gothic" panose="020B0502020202020204" pitchFamily="34" charset="0"/>
              </a:rPr>
              <a:t>Teach a selection of farm-themed songs &amp; rhymes, encourage children to listen carefully to how the songs &amp; rhymes sound &amp; explore different rhythms &amp; sound patterns</a:t>
            </a:r>
          </a:p>
          <a:p>
            <a:pPr marL="171450" indent="-171450">
              <a:buFont typeface="Arial" panose="020B0604020202020204" pitchFamily="34" charset="0"/>
              <a:buChar char="•"/>
            </a:pPr>
            <a:r>
              <a:rPr lang="en-US" sz="700" dirty="0" smtClean="0">
                <a:latin typeface="Century Gothic" panose="020B0502020202020204" pitchFamily="34" charset="0"/>
              </a:rPr>
              <a:t>Discuss types of farms e.g. arable (crops) &amp; pastoral (animals)</a:t>
            </a:r>
          </a:p>
          <a:p>
            <a:pPr marL="171450" indent="-171450">
              <a:buFont typeface="Arial" panose="020B0604020202020204" pitchFamily="34" charset="0"/>
              <a:buChar char="•"/>
            </a:pPr>
            <a:r>
              <a:rPr lang="en-US" sz="700" dirty="0" smtClean="0">
                <a:latin typeface="Century Gothic" panose="020B0502020202020204" pitchFamily="34" charset="0"/>
              </a:rPr>
              <a:t>Discuss the crops grown on a farm e.g. cereal (wheat, oat, barely), vegetables (potatoes, sugar-beet, peas, beans, cabbage), fruit (apples, pears, strawberries)</a:t>
            </a:r>
          </a:p>
          <a:p>
            <a:pPr marL="171450" indent="-171450">
              <a:buFont typeface="Arial" panose="020B0604020202020204" pitchFamily="34" charset="0"/>
              <a:buChar char="•"/>
            </a:pPr>
            <a:r>
              <a:rPr lang="en-US" sz="700" dirty="0" smtClean="0">
                <a:latin typeface="Century Gothic" panose="020B0502020202020204" pitchFamily="34" charset="0"/>
              </a:rPr>
              <a:t>Engage children in story times and non-fiction texts </a:t>
            </a:r>
          </a:p>
          <a:p>
            <a:pPr marL="171450" indent="-171450">
              <a:buFont typeface="Arial" panose="020B0604020202020204" pitchFamily="34" charset="0"/>
              <a:buChar char="•"/>
            </a:pPr>
            <a:r>
              <a:rPr lang="en-US" sz="700" dirty="0" smtClean="0">
                <a:latin typeface="Century Gothic" panose="020B0502020202020204" pitchFamily="34" charset="0"/>
              </a:rPr>
              <a:t>Support children to learn new vocabulary e.g. agriculture, arable, pastoral, aerial, dairy, farm, farmer, free-range, harvest, husbandry, organic, produce, crops</a:t>
            </a:r>
          </a:p>
          <a:p>
            <a:pPr marL="171450" indent="-171450">
              <a:buFont typeface="Arial" panose="020B0604020202020204" pitchFamily="34" charset="0"/>
              <a:buChar char="•"/>
            </a:pPr>
            <a:r>
              <a:rPr lang="en-US" sz="700" dirty="0" smtClean="0">
                <a:latin typeface="Century Gothic" panose="020B0502020202020204" pitchFamily="34" charset="0"/>
              </a:rPr>
              <a:t>Have child-friendly recording devices available for children to record themselves telling stories about from animals</a:t>
            </a:r>
          </a:p>
          <a:p>
            <a:pPr marL="171450" indent="-171450">
              <a:buFont typeface="Arial" panose="020B0604020202020204" pitchFamily="34" charset="0"/>
              <a:buChar char="•"/>
            </a:pPr>
            <a:r>
              <a:rPr lang="en-US" sz="700" dirty="0" smtClean="0">
                <a:latin typeface="Century Gothic" panose="020B0502020202020204" pitchFamily="34" charset="0"/>
              </a:rPr>
              <a:t>Listening Station – </a:t>
            </a:r>
            <a:r>
              <a:rPr lang="en-US" sz="700" dirty="0">
                <a:latin typeface="Century Gothic" panose="020B0502020202020204" pitchFamily="34" charset="0"/>
              </a:rPr>
              <a:t>v</a:t>
            </a:r>
            <a:r>
              <a:rPr lang="en-US" sz="700" dirty="0" smtClean="0">
                <a:latin typeface="Century Gothic" panose="020B0502020202020204" pitchFamily="34" charset="0"/>
              </a:rPr>
              <a:t>ariety of familiar stories</a:t>
            </a:r>
          </a:p>
          <a:p>
            <a:pPr marL="171450" indent="-171450">
              <a:buFont typeface="Arial" panose="020B0604020202020204" pitchFamily="34" charset="0"/>
              <a:buChar char="•"/>
            </a:pPr>
            <a:endParaRPr lang="en-US" sz="800" dirty="0" smtClean="0">
              <a:latin typeface="Century Gothic" panose="020B0502020202020204" pitchFamily="34" charset="0"/>
            </a:endParaRPr>
          </a:p>
          <a:p>
            <a:pPr marL="171450" indent="-171450">
              <a:buFont typeface="Arial" panose="020B0604020202020204" pitchFamily="34" charset="0"/>
              <a:buChar char="•"/>
            </a:pPr>
            <a:endParaRPr lang="en-US" sz="800" dirty="0" smtClean="0">
              <a:latin typeface="Century Gothic" panose="020B0502020202020204" pitchFamily="34" charset="0"/>
            </a:endParaRPr>
          </a:p>
        </p:txBody>
      </p:sp>
      <p:sp>
        <p:nvSpPr>
          <p:cNvPr id="17" name="Rounded Rectangle 16"/>
          <p:cNvSpPr/>
          <p:nvPr/>
        </p:nvSpPr>
        <p:spPr>
          <a:xfrm>
            <a:off x="8352432" y="243977"/>
            <a:ext cx="3734938" cy="23547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ounded Rectangle 17"/>
          <p:cNvSpPr/>
          <p:nvPr/>
        </p:nvSpPr>
        <p:spPr>
          <a:xfrm>
            <a:off x="8400861" y="2802947"/>
            <a:ext cx="3734938" cy="13139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p:cNvSpPr txBox="1"/>
          <p:nvPr/>
        </p:nvSpPr>
        <p:spPr>
          <a:xfrm>
            <a:off x="8379728" y="251409"/>
            <a:ext cx="3680346" cy="2485296"/>
          </a:xfrm>
          <a:prstGeom prst="rect">
            <a:avLst/>
          </a:prstGeom>
          <a:noFill/>
        </p:spPr>
        <p:txBody>
          <a:bodyPr wrap="square" rtlCol="0">
            <a:spAutoFit/>
          </a:bodyPr>
          <a:lstStyle/>
          <a:p>
            <a:pPr algn="ctr"/>
            <a:r>
              <a:rPr lang="en-US" sz="1000" b="1" u="sng" dirty="0" smtClean="0">
                <a:latin typeface="Century Gothic" panose="020B0502020202020204" pitchFamily="34" charset="0"/>
              </a:rPr>
              <a:t>PSED</a:t>
            </a:r>
          </a:p>
          <a:p>
            <a:pPr algn="ctr"/>
            <a:endParaRPr lang="en-GB" sz="800" dirty="0" smtClean="0">
              <a:latin typeface="Century Gothic" panose="020B0502020202020204" pitchFamily="34" charset="0"/>
            </a:endParaRPr>
          </a:p>
          <a:p>
            <a:pPr marL="171450" lvl="0" indent="-171450">
              <a:buFont typeface="Arial" panose="020B0604020202020204" pitchFamily="34" charset="0"/>
              <a:buChar char="•"/>
            </a:pPr>
            <a:r>
              <a:rPr lang="en-GB" sz="900" dirty="0">
                <a:latin typeface="Century Gothic" panose="020B0502020202020204" pitchFamily="34" charset="0"/>
              </a:rPr>
              <a:t>How do farmers look after their animals/crops?</a:t>
            </a:r>
          </a:p>
          <a:p>
            <a:pPr marL="171450" lvl="0" indent="-171450">
              <a:buFont typeface="Arial" panose="020B0604020202020204" pitchFamily="34" charset="0"/>
              <a:buChar char="•"/>
            </a:pPr>
            <a:r>
              <a:rPr lang="en-GB" sz="900" dirty="0">
                <a:latin typeface="Century Gothic" panose="020B0502020202020204" pitchFamily="34" charset="0"/>
              </a:rPr>
              <a:t>Fair Trade Farming- fairness to farmers.</a:t>
            </a:r>
          </a:p>
          <a:p>
            <a:pPr marL="171450" lvl="0" indent="-171450">
              <a:buFont typeface="Arial" panose="020B0604020202020204" pitchFamily="34" charset="0"/>
              <a:buChar char="•"/>
            </a:pPr>
            <a:r>
              <a:rPr lang="en-GB" sz="900" dirty="0">
                <a:latin typeface="Century Gothic" panose="020B0502020202020204" pitchFamily="34" charset="0"/>
              </a:rPr>
              <a:t>Washing hands when dealing with animals and before eating.</a:t>
            </a:r>
          </a:p>
          <a:p>
            <a:pPr marL="171450" lvl="0" indent="-171450">
              <a:buFont typeface="Arial" panose="020B0604020202020204" pitchFamily="34" charset="0"/>
              <a:buChar char="•"/>
            </a:pPr>
            <a:r>
              <a:rPr lang="en-GB" sz="900" dirty="0">
                <a:latin typeface="Century Gothic" panose="020B0502020202020204" pitchFamily="34" charset="0"/>
              </a:rPr>
              <a:t>Healthy Eating/staying healthy.</a:t>
            </a:r>
          </a:p>
          <a:p>
            <a:pPr marL="171450" lvl="0" indent="-171450">
              <a:buFont typeface="Arial" panose="020B0604020202020204" pitchFamily="34" charset="0"/>
              <a:buChar char="•"/>
            </a:pPr>
            <a:r>
              <a:rPr lang="en-GB" sz="900" dirty="0">
                <a:latin typeface="Century Gothic" panose="020B0502020202020204" pitchFamily="34" charset="0"/>
              </a:rPr>
              <a:t>Farmer Duck- discuss emotions/feelings.</a:t>
            </a:r>
          </a:p>
          <a:p>
            <a:pPr marL="171450" lvl="0" indent="-171450">
              <a:buFont typeface="Arial" panose="020B0604020202020204" pitchFamily="34" charset="0"/>
              <a:buChar char="•"/>
            </a:pPr>
            <a:r>
              <a:rPr lang="en-GB" sz="900" dirty="0">
                <a:latin typeface="Century Gothic" panose="020B0502020202020204" pitchFamily="34" charset="0"/>
              </a:rPr>
              <a:t>How do we feel when tired, farmers have to keep going? Can’t leave </a:t>
            </a:r>
            <a:r>
              <a:rPr lang="en-GB" sz="900" dirty="0" smtClean="0">
                <a:latin typeface="Century Gothic" panose="020B0502020202020204" pitchFamily="34" charset="0"/>
              </a:rPr>
              <a:t>animals </a:t>
            </a:r>
            <a:r>
              <a:rPr lang="en-GB" sz="900" dirty="0">
                <a:latin typeface="Century Gothic" panose="020B0502020202020204" pitchFamily="34" charset="0"/>
              </a:rPr>
              <a:t>to look after themselves</a:t>
            </a:r>
            <a:r>
              <a:rPr lang="en-GB" sz="900" dirty="0" smtClean="0">
                <a:latin typeface="Century Gothic" panose="020B0502020202020204" pitchFamily="34" charset="0"/>
              </a:rPr>
              <a:t>.</a:t>
            </a:r>
          </a:p>
          <a:p>
            <a:pPr marL="171450" lvl="0" indent="-171450">
              <a:buFont typeface="Arial" panose="020B0604020202020204" pitchFamily="34" charset="0"/>
              <a:buChar char="•"/>
            </a:pPr>
            <a:r>
              <a:rPr lang="en-GB" sz="900" dirty="0" smtClean="0">
                <a:latin typeface="Century Gothic" panose="020B0502020202020204" pitchFamily="34" charset="0"/>
              </a:rPr>
              <a:t>Plant seeds, encourage the children to take turns watering and caring for their plant</a:t>
            </a:r>
          </a:p>
          <a:p>
            <a:pPr marL="171450" lvl="0" indent="-171450">
              <a:buFont typeface="Arial" panose="020B0604020202020204" pitchFamily="34" charset="0"/>
              <a:buChar char="•"/>
            </a:pPr>
            <a:r>
              <a:rPr lang="en-GB" sz="900" dirty="0" smtClean="0">
                <a:latin typeface="Century Gothic" panose="020B0502020202020204" pitchFamily="34" charset="0"/>
              </a:rPr>
              <a:t>Talk about patience when growing plants.  Can the children think of a time when they had to be patient?</a:t>
            </a:r>
          </a:p>
          <a:p>
            <a:pPr lvl="0"/>
            <a:endParaRPr lang="en-GB" sz="800" dirty="0">
              <a:latin typeface="Century Gothic" panose="020B0502020202020204" pitchFamily="34" charset="0"/>
            </a:endParaRPr>
          </a:p>
          <a:p>
            <a:pPr marL="171450" lvl="0" indent="-171450">
              <a:buFont typeface="Arial" panose="020B0604020202020204" pitchFamily="34" charset="0"/>
              <a:buChar char="•"/>
            </a:pPr>
            <a:endParaRPr lang="en-GB" sz="700" dirty="0" smtClean="0">
              <a:latin typeface="Century Gothic" panose="020B0502020202020204" pitchFamily="34" charset="0"/>
            </a:endParaRPr>
          </a:p>
          <a:p>
            <a:pPr marL="171450" lvl="0" indent="-171450">
              <a:buFont typeface="Arial" panose="020B0604020202020204" pitchFamily="34" charset="0"/>
              <a:buChar char="•"/>
            </a:pPr>
            <a:endParaRPr lang="en-GB" sz="700" dirty="0">
              <a:latin typeface="Century Gothic" panose="020B0502020202020204" pitchFamily="34" charset="0"/>
            </a:endParaRPr>
          </a:p>
          <a:p>
            <a:pPr marL="171450" indent="-171450">
              <a:buFont typeface="Arial" panose="020B0604020202020204" pitchFamily="34" charset="0"/>
              <a:buChar char="•"/>
            </a:pPr>
            <a:endParaRPr lang="en-US" sz="750" dirty="0" smtClean="0">
              <a:latin typeface="Century Gothic" panose="020B0502020202020204" pitchFamily="34" charset="0"/>
            </a:endParaRPr>
          </a:p>
        </p:txBody>
      </p:sp>
      <p:sp>
        <p:nvSpPr>
          <p:cNvPr id="21" name="TextBox 20"/>
          <p:cNvSpPr txBox="1"/>
          <p:nvPr/>
        </p:nvSpPr>
        <p:spPr>
          <a:xfrm>
            <a:off x="8446829" y="2832685"/>
            <a:ext cx="3680346" cy="1754326"/>
          </a:xfrm>
          <a:prstGeom prst="rect">
            <a:avLst/>
          </a:prstGeom>
          <a:noFill/>
        </p:spPr>
        <p:txBody>
          <a:bodyPr wrap="square" rtlCol="0">
            <a:spAutoFit/>
          </a:bodyPr>
          <a:lstStyle/>
          <a:p>
            <a:pPr algn="ctr"/>
            <a:r>
              <a:rPr lang="en-US" sz="1000" b="1" u="sng" dirty="0" smtClean="0">
                <a:latin typeface="Century Gothic" panose="020B0502020202020204" pitchFamily="34" charset="0"/>
              </a:rPr>
              <a:t>Outdoor Provision</a:t>
            </a:r>
          </a:p>
          <a:p>
            <a:pPr algn="ctr"/>
            <a:endParaRPr lang="en-US" sz="1000" b="1" u="sng" dirty="0" smtClean="0">
              <a:latin typeface="Century Gothic" panose="020B0502020202020204" pitchFamily="34" charset="0"/>
            </a:endParaRPr>
          </a:p>
          <a:p>
            <a:pPr marL="171450" indent="-171450">
              <a:buFont typeface="Arial" panose="020B0604020202020204" pitchFamily="34" charset="0"/>
              <a:buChar char="•"/>
            </a:pPr>
            <a:r>
              <a:rPr lang="en-US" sz="900" dirty="0" smtClean="0">
                <a:latin typeface="Century Gothic" panose="020B0502020202020204" pitchFamily="34" charset="0"/>
              </a:rPr>
              <a:t>Draw out own aerial view of a farm on the playground using chalks</a:t>
            </a:r>
          </a:p>
          <a:p>
            <a:pPr marL="171450" indent="-171450">
              <a:buFont typeface="Arial" panose="020B0604020202020204" pitchFamily="34" charset="0"/>
              <a:buChar char="•"/>
            </a:pPr>
            <a:r>
              <a:rPr lang="en-US" sz="900" dirty="0" smtClean="0">
                <a:latin typeface="Century Gothic" panose="020B0502020202020204" pitchFamily="34" charset="0"/>
              </a:rPr>
              <a:t>Draw farm animals on the playground using chalks and label different parts of the body</a:t>
            </a:r>
          </a:p>
          <a:p>
            <a:pPr marL="171450" indent="-171450">
              <a:buFont typeface="Arial" panose="020B0604020202020204" pitchFamily="34" charset="0"/>
              <a:buChar char="•"/>
            </a:pPr>
            <a:r>
              <a:rPr lang="en-US" sz="900" dirty="0" smtClean="0">
                <a:latin typeface="Century Gothic" panose="020B0502020202020204" pitchFamily="34" charset="0"/>
              </a:rPr>
              <a:t>Use farm animal masks and materials to act out stories</a:t>
            </a:r>
          </a:p>
          <a:p>
            <a:endParaRPr lang="en-US" sz="700" dirty="0" smtClean="0">
              <a:latin typeface="Century Gothic" panose="020B0502020202020204" pitchFamily="34" charset="0"/>
            </a:endParaRPr>
          </a:p>
          <a:p>
            <a:pPr marL="171450" indent="-171450">
              <a:buFont typeface="Arial" panose="020B0604020202020204" pitchFamily="34" charset="0"/>
              <a:buChar char="•"/>
            </a:pPr>
            <a:endParaRPr lang="en-US" sz="700" dirty="0" smtClean="0">
              <a:latin typeface="Century Gothic" panose="020B0502020202020204" pitchFamily="34" charset="0"/>
            </a:endParaRPr>
          </a:p>
          <a:p>
            <a:pPr marL="171450" indent="-171450">
              <a:buFont typeface="Arial" panose="020B0604020202020204" pitchFamily="34" charset="0"/>
              <a:buChar char="•"/>
            </a:pPr>
            <a:endParaRPr lang="en-US" sz="700" dirty="0" smtClean="0">
              <a:latin typeface="Century Gothic" panose="020B0502020202020204" pitchFamily="34" charset="0"/>
            </a:endParaRPr>
          </a:p>
          <a:p>
            <a:pPr marL="171450" indent="-171450">
              <a:buFont typeface="Arial" panose="020B0604020202020204" pitchFamily="34" charset="0"/>
              <a:buChar char="•"/>
            </a:pPr>
            <a:endParaRPr lang="en-US" sz="700" dirty="0">
              <a:latin typeface="Century Gothic" panose="020B0502020202020204" pitchFamily="34" charset="0"/>
            </a:endParaRPr>
          </a:p>
          <a:p>
            <a:endParaRPr lang="en-US" sz="700" dirty="0" smtClean="0">
              <a:latin typeface="Century Gothic" panose="020B0502020202020204" pitchFamily="34" charset="0"/>
            </a:endParaRPr>
          </a:p>
          <a:p>
            <a:pPr marL="171450" indent="-171450">
              <a:buFont typeface="Arial" panose="020B0604020202020204" pitchFamily="34" charset="0"/>
              <a:buChar char="•"/>
            </a:pPr>
            <a:endParaRPr lang="en-US" sz="800" dirty="0" smtClean="0">
              <a:latin typeface="Century Gothic" panose="020B0502020202020204" pitchFamily="34" charset="0"/>
            </a:endParaRPr>
          </a:p>
        </p:txBody>
      </p:sp>
      <p:sp>
        <p:nvSpPr>
          <p:cNvPr id="22" name="TextBox 21"/>
          <p:cNvSpPr txBox="1"/>
          <p:nvPr/>
        </p:nvSpPr>
        <p:spPr>
          <a:xfrm>
            <a:off x="8379728" y="4413402"/>
            <a:ext cx="3680346" cy="2708434"/>
          </a:xfrm>
          <a:prstGeom prst="rect">
            <a:avLst/>
          </a:prstGeom>
          <a:noFill/>
        </p:spPr>
        <p:txBody>
          <a:bodyPr wrap="square" rtlCol="0">
            <a:spAutoFit/>
          </a:bodyPr>
          <a:lstStyle/>
          <a:p>
            <a:pPr algn="ctr"/>
            <a:r>
              <a:rPr lang="en-US" sz="1000" b="1" u="sng" dirty="0" smtClean="0">
                <a:latin typeface="Century Gothic" panose="020B0502020202020204" pitchFamily="34" charset="0"/>
              </a:rPr>
              <a:t>Continuous Provision</a:t>
            </a:r>
          </a:p>
          <a:p>
            <a:pPr algn="ctr"/>
            <a:endParaRPr lang="en-US" sz="1000" b="1" u="sng" dirty="0" smtClean="0">
              <a:latin typeface="Century Gothic" panose="020B0502020202020204" pitchFamily="34" charset="0"/>
            </a:endParaRPr>
          </a:p>
          <a:p>
            <a:pPr marL="171450" indent="-171450">
              <a:buFont typeface="Arial" panose="020B0604020202020204" pitchFamily="34" charset="0"/>
              <a:buChar char="•"/>
            </a:pPr>
            <a:r>
              <a:rPr lang="en-US" sz="900" dirty="0" smtClean="0">
                <a:latin typeface="Century Gothic" panose="020B0502020202020204" pitchFamily="34" charset="0"/>
              </a:rPr>
              <a:t>‘Tuff Tray’- Farm themed small world</a:t>
            </a:r>
          </a:p>
          <a:p>
            <a:pPr marL="171450" indent="-171450">
              <a:buFont typeface="Arial" panose="020B0604020202020204" pitchFamily="34" charset="0"/>
              <a:buChar char="•"/>
            </a:pPr>
            <a:r>
              <a:rPr lang="en-US" sz="900" dirty="0" smtClean="0">
                <a:latin typeface="Century Gothic" panose="020B0502020202020204" pitchFamily="34" charset="0"/>
              </a:rPr>
              <a:t>Sand – Provide small world farm animals in damp sand to explore making footprints</a:t>
            </a:r>
          </a:p>
          <a:p>
            <a:pPr marL="171450" indent="-171450">
              <a:buFont typeface="Arial" panose="020B0604020202020204" pitchFamily="34" charset="0"/>
              <a:buChar char="•"/>
            </a:pPr>
            <a:r>
              <a:rPr lang="en-US" sz="900" dirty="0" smtClean="0">
                <a:latin typeface="Century Gothic" panose="020B0502020202020204" pitchFamily="34" charset="0"/>
              </a:rPr>
              <a:t>Role-play -  Set up a farm shop</a:t>
            </a:r>
          </a:p>
          <a:p>
            <a:pPr marL="171450" indent="-171450">
              <a:buFont typeface="Arial" panose="020B0604020202020204" pitchFamily="34" charset="0"/>
              <a:buChar char="•"/>
            </a:pPr>
            <a:r>
              <a:rPr lang="en-US" sz="900" dirty="0" smtClean="0">
                <a:latin typeface="Century Gothic" panose="020B0502020202020204" pitchFamily="34" charset="0"/>
              </a:rPr>
              <a:t>Water -  Have ducks (with numbers on) for children to use alongside the nursery rhyme ‘5 Little Ducks’</a:t>
            </a:r>
          </a:p>
          <a:p>
            <a:pPr marL="171450" indent="-171450">
              <a:buFont typeface="Arial" panose="020B0604020202020204" pitchFamily="34" charset="0"/>
              <a:buChar char="•"/>
            </a:pPr>
            <a:r>
              <a:rPr lang="en-US" sz="900" dirty="0" smtClean="0">
                <a:latin typeface="Century Gothic" panose="020B0502020202020204" pitchFamily="34" charset="0"/>
              </a:rPr>
              <a:t>Construction – Use junk </a:t>
            </a:r>
            <a:r>
              <a:rPr lang="en-GB" sz="900" dirty="0" smtClean="0">
                <a:latin typeface="Century Gothic" panose="020B0502020202020204" pitchFamily="34" charset="0"/>
              </a:rPr>
              <a:t>modelling</a:t>
            </a:r>
            <a:r>
              <a:rPr lang="en-US" sz="900" dirty="0" smtClean="0">
                <a:latin typeface="Century Gothic" panose="020B0502020202020204" pitchFamily="34" charset="0"/>
              </a:rPr>
              <a:t> to make own farm animals</a:t>
            </a:r>
          </a:p>
          <a:p>
            <a:pPr marL="171450" indent="-171450">
              <a:buFont typeface="Arial" panose="020B0604020202020204" pitchFamily="34" charset="0"/>
              <a:buChar char="•"/>
            </a:pPr>
            <a:r>
              <a:rPr lang="en-US" sz="900" dirty="0" smtClean="0">
                <a:latin typeface="Century Gothic" panose="020B0502020202020204" pitchFamily="34" charset="0"/>
              </a:rPr>
              <a:t>Paint – Dip tractor </a:t>
            </a:r>
            <a:r>
              <a:rPr lang="en-GB" sz="900" dirty="0" smtClean="0">
                <a:latin typeface="Century Gothic" panose="020B0502020202020204" pitchFamily="34" charset="0"/>
              </a:rPr>
              <a:t>tyres</a:t>
            </a:r>
            <a:r>
              <a:rPr lang="en-US" sz="900" dirty="0" smtClean="0">
                <a:latin typeface="Century Gothic" panose="020B0502020202020204" pitchFamily="34" charset="0"/>
              </a:rPr>
              <a:t>/farm animals in paint and produce prints on large sheets of paper</a:t>
            </a:r>
          </a:p>
          <a:p>
            <a:pPr marL="171450" indent="-171450">
              <a:buFont typeface="Arial" panose="020B0604020202020204" pitchFamily="34" charset="0"/>
              <a:buChar char="•"/>
            </a:pPr>
            <a:r>
              <a:rPr lang="en-US" sz="900" dirty="0" smtClean="0">
                <a:latin typeface="Century Gothic" panose="020B0502020202020204" pitchFamily="34" charset="0"/>
              </a:rPr>
              <a:t>Malleable – Use ‘On the Farm Playdough Mats’ and farm animal shape cutters to encourage children to shape and </a:t>
            </a:r>
            <a:r>
              <a:rPr lang="en-GB" sz="900" dirty="0" smtClean="0">
                <a:latin typeface="Century Gothic" panose="020B0502020202020204" pitchFamily="34" charset="0"/>
              </a:rPr>
              <a:t>mould</a:t>
            </a:r>
            <a:r>
              <a:rPr lang="en-US" sz="900" dirty="0" smtClean="0">
                <a:latin typeface="Century Gothic" panose="020B0502020202020204" pitchFamily="34" charset="0"/>
              </a:rPr>
              <a:t> models of farm animals</a:t>
            </a:r>
          </a:p>
          <a:p>
            <a:pPr marL="171450" indent="-171450">
              <a:buFont typeface="Arial" panose="020B0604020202020204" pitchFamily="34" charset="0"/>
              <a:buChar char="•"/>
            </a:pPr>
            <a:r>
              <a:rPr lang="en-US" sz="900" dirty="0" smtClean="0">
                <a:latin typeface="Century Gothic" panose="020B0502020202020204" pitchFamily="34" charset="0"/>
              </a:rPr>
              <a:t>Daily handwriting – letters, numbers</a:t>
            </a:r>
          </a:p>
          <a:p>
            <a:endParaRPr lang="en-US" sz="800" dirty="0" smtClean="0">
              <a:latin typeface="Century Gothic" panose="020B0502020202020204" pitchFamily="34" charset="0"/>
            </a:endParaRPr>
          </a:p>
          <a:p>
            <a:pPr marL="171450" indent="-171450">
              <a:buFont typeface="Arial" panose="020B0604020202020204" pitchFamily="34" charset="0"/>
              <a:buChar char="•"/>
            </a:pPr>
            <a:endParaRPr lang="en-US" sz="800" dirty="0" smtClean="0">
              <a:latin typeface="Century Gothic" panose="020B0502020202020204" pitchFamily="34" charset="0"/>
            </a:endParaRPr>
          </a:p>
          <a:p>
            <a:pPr marL="171450" indent="-171450">
              <a:buFont typeface="Arial" panose="020B0604020202020204" pitchFamily="34" charset="0"/>
              <a:buChar char="•"/>
            </a:pPr>
            <a:endParaRPr lang="en-US" sz="800" dirty="0" smtClean="0">
              <a:latin typeface="Century Gothic" panose="020B0502020202020204" pitchFamily="34" charset="0"/>
            </a:endParaRPr>
          </a:p>
        </p:txBody>
      </p:sp>
      <p:sp>
        <p:nvSpPr>
          <p:cNvPr id="26" name="Rounded Rectangle 25"/>
          <p:cNvSpPr/>
          <p:nvPr/>
        </p:nvSpPr>
        <p:spPr>
          <a:xfrm>
            <a:off x="8419533" y="4350545"/>
            <a:ext cx="3734938" cy="240806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76209642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Custom 1">
      <a:dk1>
        <a:sysClr val="windowText" lastClr="000000"/>
      </a:dk1>
      <a:lt1>
        <a:sysClr val="window" lastClr="FFFFFF"/>
      </a:lt1>
      <a:dk2>
        <a:srgbClr val="2C3C43"/>
      </a:dk2>
      <a:lt2>
        <a:srgbClr val="EBEBEB"/>
      </a:lt2>
      <a:accent1>
        <a:srgbClr val="F496CB"/>
      </a:accent1>
      <a:accent2>
        <a:srgbClr val="F8C0D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6781</TotalTime>
  <Words>1027</Words>
  <Application>Microsoft Office PowerPoint</Application>
  <PresentationFormat>Widescreen</PresentationFormat>
  <Paragraphs>106</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Century Gothic</vt:lpstr>
      <vt:lpstr>Trebuchet MS</vt:lpstr>
      <vt:lpstr>Wingdings 3</vt:lpstr>
      <vt:lpstr>Facet</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Spencer</dc:creator>
  <cp:lastModifiedBy>Mrs Lait</cp:lastModifiedBy>
  <cp:revision>89</cp:revision>
  <cp:lastPrinted>2022-08-04T12:27:43Z</cp:lastPrinted>
  <dcterms:created xsi:type="dcterms:W3CDTF">2021-09-05T10:48:41Z</dcterms:created>
  <dcterms:modified xsi:type="dcterms:W3CDTF">2022-08-04T12:27:47Z</dcterms:modified>
</cp:coreProperties>
</file>